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2"/>
  </p:sldMasterIdLst>
  <p:notesMasterIdLst>
    <p:notesMasterId r:id="rId37"/>
  </p:notesMasterIdLst>
  <p:handoutMasterIdLst>
    <p:handoutMasterId r:id="rId38"/>
  </p:handoutMasterIdLst>
  <p:sldIdLst>
    <p:sldId id="273" r:id="rId3"/>
    <p:sldId id="272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301" r:id="rId14"/>
    <p:sldId id="302" r:id="rId15"/>
    <p:sldId id="306" r:id="rId16"/>
    <p:sldId id="307" r:id="rId17"/>
    <p:sldId id="308" r:id="rId18"/>
    <p:sldId id="309" r:id="rId19"/>
    <p:sldId id="310" r:id="rId20"/>
    <p:sldId id="311" r:id="rId21"/>
    <p:sldId id="299" r:id="rId22"/>
    <p:sldId id="305" r:id="rId23"/>
    <p:sldId id="283" r:id="rId24"/>
    <p:sldId id="284" r:id="rId25"/>
    <p:sldId id="285" r:id="rId26"/>
    <p:sldId id="295" r:id="rId27"/>
    <p:sldId id="286" r:id="rId28"/>
    <p:sldId id="287" r:id="rId29"/>
    <p:sldId id="297" r:id="rId30"/>
    <p:sldId id="298" r:id="rId31"/>
    <p:sldId id="303" r:id="rId32"/>
    <p:sldId id="304" r:id="rId33"/>
    <p:sldId id="296" r:id="rId34"/>
    <p:sldId id="294" r:id="rId35"/>
    <p:sldId id="30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80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72BAC-FB8B-4463-9D1F-05BA2EAF36A4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AE50A347-E41A-4060-8751-D7266C34D1DB}">
      <dgm:prSet phldrT="[Текст]"/>
      <dgm:spPr/>
      <dgm:t>
        <a:bodyPr/>
        <a:lstStyle/>
        <a:p>
          <a:r>
            <a:rPr lang="uk-UA" dirty="0" smtClean="0"/>
            <a:t>Один-до-одного</a:t>
          </a:r>
          <a:endParaRPr lang="ru-RU" dirty="0"/>
        </a:p>
      </dgm:t>
    </dgm:pt>
    <dgm:pt modelId="{B856B23F-D898-49BB-A157-6F10D07A5DD6}" type="parTrans" cxnId="{FB946D9C-719F-409B-B6AF-CA077395B9F5}">
      <dgm:prSet/>
      <dgm:spPr/>
      <dgm:t>
        <a:bodyPr/>
        <a:lstStyle/>
        <a:p>
          <a:endParaRPr lang="ru-RU"/>
        </a:p>
      </dgm:t>
    </dgm:pt>
    <dgm:pt modelId="{E44E9F70-682E-49BD-9A4A-A4E1FD4A6C4D}" type="sibTrans" cxnId="{FB946D9C-719F-409B-B6AF-CA077395B9F5}">
      <dgm:prSet/>
      <dgm:spPr/>
      <dgm:t>
        <a:bodyPr/>
        <a:lstStyle/>
        <a:p>
          <a:endParaRPr lang="ru-RU"/>
        </a:p>
      </dgm:t>
    </dgm:pt>
    <dgm:pt modelId="{298D1DFB-848B-44BB-AAF4-CC69DC5B2CE4}">
      <dgm:prSet phldrT="[Текст]"/>
      <dgm:spPr/>
      <dgm:t>
        <a:bodyPr/>
        <a:lstStyle/>
        <a:p>
          <a:r>
            <a:rPr lang="uk-UA" dirty="0" smtClean="0"/>
            <a:t>Один-до-багатьох</a:t>
          </a:r>
          <a:endParaRPr lang="ru-RU" dirty="0"/>
        </a:p>
      </dgm:t>
    </dgm:pt>
    <dgm:pt modelId="{C5D15B9A-A41E-45A1-9BE2-8BAA26DE0C80}" type="parTrans" cxnId="{179D86F0-E585-4F09-B08B-4D0CFE6F6CAE}">
      <dgm:prSet/>
      <dgm:spPr/>
      <dgm:t>
        <a:bodyPr/>
        <a:lstStyle/>
        <a:p>
          <a:endParaRPr lang="ru-RU"/>
        </a:p>
      </dgm:t>
    </dgm:pt>
    <dgm:pt modelId="{2A10BDD9-9CA0-406F-AB46-2DCED2E96CEF}" type="sibTrans" cxnId="{179D86F0-E585-4F09-B08B-4D0CFE6F6CAE}">
      <dgm:prSet/>
      <dgm:spPr/>
      <dgm:t>
        <a:bodyPr/>
        <a:lstStyle/>
        <a:p>
          <a:endParaRPr lang="ru-RU"/>
        </a:p>
      </dgm:t>
    </dgm:pt>
    <dgm:pt modelId="{EBFBE0D3-3109-498D-AB25-580CD482F0A8}">
      <dgm:prSet phldrT="[Текст]"/>
      <dgm:spPr/>
      <dgm:t>
        <a:bodyPr/>
        <a:lstStyle/>
        <a:p>
          <a:r>
            <a:rPr lang="uk-UA" dirty="0" smtClean="0"/>
            <a:t>Багато-до-одного</a:t>
          </a:r>
          <a:endParaRPr lang="ru-RU" dirty="0"/>
        </a:p>
      </dgm:t>
    </dgm:pt>
    <dgm:pt modelId="{4990DEF7-B27F-45F2-8347-D5F16FAE1C35}" type="parTrans" cxnId="{DDE67B86-3034-41FB-9DAE-0BD9392B817C}">
      <dgm:prSet/>
      <dgm:spPr/>
      <dgm:t>
        <a:bodyPr/>
        <a:lstStyle/>
        <a:p>
          <a:endParaRPr lang="ru-RU"/>
        </a:p>
      </dgm:t>
    </dgm:pt>
    <dgm:pt modelId="{27112AAD-1390-4D41-9438-053F751BFFFC}" type="sibTrans" cxnId="{DDE67B86-3034-41FB-9DAE-0BD9392B817C}">
      <dgm:prSet/>
      <dgm:spPr/>
      <dgm:t>
        <a:bodyPr/>
        <a:lstStyle/>
        <a:p>
          <a:endParaRPr lang="ru-RU"/>
        </a:p>
      </dgm:t>
    </dgm:pt>
    <dgm:pt modelId="{1DA7BBE8-7CB8-4834-BF82-8A3BC7E1D1FC}">
      <dgm:prSet phldrT="[Текст]"/>
      <dgm:spPr/>
      <dgm:t>
        <a:bodyPr/>
        <a:lstStyle/>
        <a:p>
          <a:r>
            <a:rPr lang="uk-UA" dirty="0" smtClean="0"/>
            <a:t>Багато-до-багатьох</a:t>
          </a:r>
          <a:endParaRPr lang="ru-RU" dirty="0"/>
        </a:p>
      </dgm:t>
    </dgm:pt>
    <dgm:pt modelId="{48A6FB78-BD55-451F-ADEC-F832FAB6CA9C}" type="parTrans" cxnId="{A14D1D2A-66D0-4897-B7AB-F11DB3316CE8}">
      <dgm:prSet/>
      <dgm:spPr/>
      <dgm:t>
        <a:bodyPr/>
        <a:lstStyle/>
        <a:p>
          <a:endParaRPr lang="ru-RU"/>
        </a:p>
      </dgm:t>
    </dgm:pt>
    <dgm:pt modelId="{FF116915-C65A-42C0-ACE4-AE5E925E1D0C}" type="sibTrans" cxnId="{A14D1D2A-66D0-4897-B7AB-F11DB3316CE8}">
      <dgm:prSet/>
      <dgm:spPr/>
      <dgm:t>
        <a:bodyPr/>
        <a:lstStyle/>
        <a:p>
          <a:endParaRPr lang="ru-RU"/>
        </a:p>
      </dgm:t>
    </dgm:pt>
    <dgm:pt modelId="{836424C7-6578-4C90-99AC-EC2426C1FA07}" type="pres">
      <dgm:prSet presAssocID="{2DC72BAC-FB8B-4463-9D1F-05BA2EAF36A4}" presName="diagram" presStyleCnt="0">
        <dgm:presLayoutVars>
          <dgm:dir/>
          <dgm:animLvl val="lvl"/>
          <dgm:resizeHandles val="exact"/>
        </dgm:presLayoutVars>
      </dgm:prSet>
      <dgm:spPr/>
    </dgm:pt>
    <dgm:pt modelId="{522FBE0B-D04B-4EA2-815C-4A02BC7CCB07}" type="pres">
      <dgm:prSet presAssocID="{AE50A347-E41A-4060-8751-D7266C34D1DB}" presName="compNode" presStyleCnt="0"/>
      <dgm:spPr/>
    </dgm:pt>
    <dgm:pt modelId="{C2AAE136-F73D-4486-B15E-37BB8ECAFA7F}" type="pres">
      <dgm:prSet presAssocID="{AE50A347-E41A-4060-8751-D7266C34D1DB}" presName="childRect" presStyleLbl="bgAcc1" presStyleIdx="0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561FAAB-0F39-43FE-98CA-42B7047C3F94}" type="pres">
      <dgm:prSet presAssocID="{AE50A347-E41A-4060-8751-D7266C34D1D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F3D45-35D3-42D0-914E-A066E3904522}" type="pres">
      <dgm:prSet presAssocID="{AE50A347-E41A-4060-8751-D7266C34D1DB}" presName="parentRect" presStyleLbl="alignNode1" presStyleIdx="0" presStyleCnt="4"/>
      <dgm:spPr/>
      <dgm:t>
        <a:bodyPr/>
        <a:lstStyle/>
        <a:p>
          <a:endParaRPr lang="ru-RU"/>
        </a:p>
      </dgm:t>
    </dgm:pt>
    <dgm:pt modelId="{105AA295-0610-4040-81EB-88A5A5FCE8BE}" type="pres">
      <dgm:prSet presAssocID="{AE50A347-E41A-4060-8751-D7266C34D1DB}" presName="adorn" presStyleLbl="fgAccFollowNode1" presStyleIdx="0" presStyleCnt="4"/>
      <dgm:spPr/>
    </dgm:pt>
    <dgm:pt modelId="{A1286803-FE2F-4A77-93C6-EB19628697CD}" type="pres">
      <dgm:prSet presAssocID="{E44E9F70-682E-49BD-9A4A-A4E1FD4A6C4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05EC86D-F17D-40F1-9A5F-14ED9B8BBFFA}" type="pres">
      <dgm:prSet presAssocID="{298D1DFB-848B-44BB-AAF4-CC69DC5B2CE4}" presName="compNode" presStyleCnt="0"/>
      <dgm:spPr/>
    </dgm:pt>
    <dgm:pt modelId="{56295EDD-EDE2-48CF-B13C-09060B9FE646}" type="pres">
      <dgm:prSet presAssocID="{298D1DFB-848B-44BB-AAF4-CC69DC5B2CE4}" presName="childRect" presStyleLbl="bgAcc1" presStyleIdx="1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9D018A7-14D2-4E40-941B-884BD1B0E7B4}" type="pres">
      <dgm:prSet presAssocID="{298D1DFB-848B-44BB-AAF4-CC69DC5B2CE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BAC54-0695-4E43-9623-77F2C81D46AD}" type="pres">
      <dgm:prSet presAssocID="{298D1DFB-848B-44BB-AAF4-CC69DC5B2CE4}" presName="parentRect" presStyleLbl="alignNode1" presStyleIdx="1" presStyleCnt="4"/>
      <dgm:spPr/>
      <dgm:t>
        <a:bodyPr/>
        <a:lstStyle/>
        <a:p>
          <a:endParaRPr lang="ru-RU"/>
        </a:p>
      </dgm:t>
    </dgm:pt>
    <dgm:pt modelId="{B704494C-4782-4981-8D8F-A38A24FBCF80}" type="pres">
      <dgm:prSet presAssocID="{298D1DFB-848B-44BB-AAF4-CC69DC5B2CE4}" presName="adorn" presStyleLbl="fgAccFollowNode1" presStyleIdx="1" presStyleCnt="4"/>
      <dgm:spPr/>
    </dgm:pt>
    <dgm:pt modelId="{939E7A00-3327-48FF-80A3-9F8F39CE12D0}" type="pres">
      <dgm:prSet presAssocID="{2A10BDD9-9CA0-406F-AB46-2DCED2E96CE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945C80B-37E3-415F-840F-8A0F1FE6556B}" type="pres">
      <dgm:prSet presAssocID="{EBFBE0D3-3109-498D-AB25-580CD482F0A8}" presName="compNode" presStyleCnt="0"/>
      <dgm:spPr/>
    </dgm:pt>
    <dgm:pt modelId="{5E180D66-9692-4A1E-B8E1-04A65FB1E988}" type="pres">
      <dgm:prSet presAssocID="{EBFBE0D3-3109-498D-AB25-580CD482F0A8}" presName="childRect" presStyleLbl="bgAcc1" presStyleIdx="2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BAB59CD-1304-4DD0-85D8-728B92669E28}" type="pres">
      <dgm:prSet presAssocID="{EBFBE0D3-3109-498D-AB25-580CD482F0A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E8FBF-88E1-4C3B-8183-5D903F4CDBE8}" type="pres">
      <dgm:prSet presAssocID="{EBFBE0D3-3109-498D-AB25-580CD482F0A8}" presName="parentRect" presStyleLbl="alignNode1" presStyleIdx="2" presStyleCnt="4"/>
      <dgm:spPr/>
      <dgm:t>
        <a:bodyPr/>
        <a:lstStyle/>
        <a:p>
          <a:endParaRPr lang="ru-RU"/>
        </a:p>
      </dgm:t>
    </dgm:pt>
    <dgm:pt modelId="{519869C7-6D80-4D87-8001-649D8534A1D5}" type="pres">
      <dgm:prSet presAssocID="{EBFBE0D3-3109-498D-AB25-580CD482F0A8}" presName="adorn" presStyleLbl="fgAccFollowNode1" presStyleIdx="2" presStyleCnt="4"/>
      <dgm:spPr/>
    </dgm:pt>
    <dgm:pt modelId="{B756AD01-91E0-4EE7-A6D4-DC149D325EF6}" type="pres">
      <dgm:prSet presAssocID="{27112AAD-1390-4D41-9438-053F751BFF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0E2F551-B8C5-435E-B3EB-6A7B9B80DC49}" type="pres">
      <dgm:prSet presAssocID="{1DA7BBE8-7CB8-4834-BF82-8A3BC7E1D1FC}" presName="compNode" presStyleCnt="0"/>
      <dgm:spPr/>
    </dgm:pt>
    <dgm:pt modelId="{7849A8EE-819C-4724-ABB3-85EC51F29249}" type="pres">
      <dgm:prSet presAssocID="{1DA7BBE8-7CB8-4834-BF82-8A3BC7E1D1FC}" presName="childRect" presStyleLbl="bgAcc1" presStyleIdx="3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9A4D73CF-FCBC-4D0E-866A-D4C291A53424}" type="pres">
      <dgm:prSet presAssocID="{1DA7BBE8-7CB8-4834-BF82-8A3BC7E1D1F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2417E-5F57-4DCB-B7E9-3A100ABECA76}" type="pres">
      <dgm:prSet presAssocID="{1DA7BBE8-7CB8-4834-BF82-8A3BC7E1D1FC}" presName="parentRect" presStyleLbl="alignNode1" presStyleIdx="3" presStyleCnt="4"/>
      <dgm:spPr/>
      <dgm:t>
        <a:bodyPr/>
        <a:lstStyle/>
        <a:p>
          <a:endParaRPr lang="ru-RU"/>
        </a:p>
      </dgm:t>
    </dgm:pt>
    <dgm:pt modelId="{4B76C00F-CDCC-47D6-9FB9-EB7748298978}" type="pres">
      <dgm:prSet presAssocID="{1DA7BBE8-7CB8-4834-BF82-8A3BC7E1D1FC}" presName="adorn" presStyleLbl="fgAccFollowNode1" presStyleIdx="3" presStyleCnt="4"/>
      <dgm:spPr/>
    </dgm:pt>
  </dgm:ptLst>
  <dgm:cxnLst>
    <dgm:cxn modelId="{F7DC55F7-DE89-4F62-9C68-4266AE4D08F6}" type="presOf" srcId="{EBFBE0D3-3109-498D-AB25-580CD482F0A8}" destId="{EBAB59CD-1304-4DD0-85D8-728B92669E28}" srcOrd="0" destOrd="0" presId="urn:microsoft.com/office/officeart/2005/8/layout/bList2#1"/>
    <dgm:cxn modelId="{A14D1D2A-66D0-4897-B7AB-F11DB3316CE8}" srcId="{2DC72BAC-FB8B-4463-9D1F-05BA2EAF36A4}" destId="{1DA7BBE8-7CB8-4834-BF82-8A3BC7E1D1FC}" srcOrd="3" destOrd="0" parTransId="{48A6FB78-BD55-451F-ADEC-F832FAB6CA9C}" sibTransId="{FF116915-C65A-42C0-ACE4-AE5E925E1D0C}"/>
    <dgm:cxn modelId="{FB946D9C-719F-409B-B6AF-CA077395B9F5}" srcId="{2DC72BAC-FB8B-4463-9D1F-05BA2EAF36A4}" destId="{AE50A347-E41A-4060-8751-D7266C34D1DB}" srcOrd="0" destOrd="0" parTransId="{B856B23F-D898-49BB-A157-6F10D07A5DD6}" sibTransId="{E44E9F70-682E-49BD-9A4A-A4E1FD4A6C4D}"/>
    <dgm:cxn modelId="{773FD6A3-66C9-44E4-8D0F-2C6B32EB26B1}" type="presOf" srcId="{1DA7BBE8-7CB8-4834-BF82-8A3BC7E1D1FC}" destId="{9A4D73CF-FCBC-4D0E-866A-D4C291A53424}" srcOrd="0" destOrd="0" presId="urn:microsoft.com/office/officeart/2005/8/layout/bList2#1"/>
    <dgm:cxn modelId="{E6C564C8-0A3A-4080-9E93-056949368252}" type="presOf" srcId="{AE50A347-E41A-4060-8751-D7266C34D1DB}" destId="{8C8F3D45-35D3-42D0-914E-A066E3904522}" srcOrd="1" destOrd="0" presId="urn:microsoft.com/office/officeart/2005/8/layout/bList2#1"/>
    <dgm:cxn modelId="{DDE67B86-3034-41FB-9DAE-0BD9392B817C}" srcId="{2DC72BAC-FB8B-4463-9D1F-05BA2EAF36A4}" destId="{EBFBE0D3-3109-498D-AB25-580CD482F0A8}" srcOrd="2" destOrd="0" parTransId="{4990DEF7-B27F-45F2-8347-D5F16FAE1C35}" sibTransId="{27112AAD-1390-4D41-9438-053F751BFFFC}"/>
    <dgm:cxn modelId="{179D86F0-E585-4F09-B08B-4D0CFE6F6CAE}" srcId="{2DC72BAC-FB8B-4463-9D1F-05BA2EAF36A4}" destId="{298D1DFB-848B-44BB-AAF4-CC69DC5B2CE4}" srcOrd="1" destOrd="0" parTransId="{C5D15B9A-A41E-45A1-9BE2-8BAA26DE0C80}" sibTransId="{2A10BDD9-9CA0-406F-AB46-2DCED2E96CEF}"/>
    <dgm:cxn modelId="{44CBC45B-B948-4490-96DE-528BB80F1C83}" type="presOf" srcId="{E44E9F70-682E-49BD-9A4A-A4E1FD4A6C4D}" destId="{A1286803-FE2F-4A77-93C6-EB19628697CD}" srcOrd="0" destOrd="0" presId="urn:microsoft.com/office/officeart/2005/8/layout/bList2#1"/>
    <dgm:cxn modelId="{97709FA8-2ED4-4A7A-81B0-18743B66DC72}" type="presOf" srcId="{298D1DFB-848B-44BB-AAF4-CC69DC5B2CE4}" destId="{79D018A7-14D2-4E40-941B-884BD1B0E7B4}" srcOrd="0" destOrd="0" presId="urn:microsoft.com/office/officeart/2005/8/layout/bList2#1"/>
    <dgm:cxn modelId="{C16AC658-7DC4-4084-9017-6E94460D9B4F}" type="presOf" srcId="{1DA7BBE8-7CB8-4834-BF82-8A3BC7E1D1FC}" destId="{3522417E-5F57-4DCB-B7E9-3A100ABECA76}" srcOrd="1" destOrd="0" presId="urn:microsoft.com/office/officeart/2005/8/layout/bList2#1"/>
    <dgm:cxn modelId="{9F6AD8D9-B6C8-40EC-B447-5BE209161C61}" type="presOf" srcId="{27112AAD-1390-4D41-9438-053F751BFFFC}" destId="{B756AD01-91E0-4EE7-A6D4-DC149D325EF6}" srcOrd="0" destOrd="0" presId="urn:microsoft.com/office/officeart/2005/8/layout/bList2#1"/>
    <dgm:cxn modelId="{7DD7C05E-FF62-4856-99C6-1CF5EBD2D13D}" type="presOf" srcId="{2DC72BAC-FB8B-4463-9D1F-05BA2EAF36A4}" destId="{836424C7-6578-4C90-99AC-EC2426C1FA07}" srcOrd="0" destOrd="0" presId="urn:microsoft.com/office/officeart/2005/8/layout/bList2#1"/>
    <dgm:cxn modelId="{71DEE68C-8114-480E-92A6-DD2F5497D9FC}" type="presOf" srcId="{298D1DFB-848B-44BB-AAF4-CC69DC5B2CE4}" destId="{2C5BAC54-0695-4E43-9623-77F2C81D46AD}" srcOrd="1" destOrd="0" presId="urn:microsoft.com/office/officeart/2005/8/layout/bList2#1"/>
    <dgm:cxn modelId="{A7C49C98-40DF-4217-8C79-DD34E748B33E}" type="presOf" srcId="{EBFBE0D3-3109-498D-AB25-580CD482F0A8}" destId="{AD7E8FBF-88E1-4C3B-8183-5D903F4CDBE8}" srcOrd="1" destOrd="0" presId="urn:microsoft.com/office/officeart/2005/8/layout/bList2#1"/>
    <dgm:cxn modelId="{4602FB7D-561C-4D87-9626-9DA9137EB5FE}" type="presOf" srcId="{AE50A347-E41A-4060-8751-D7266C34D1DB}" destId="{4561FAAB-0F39-43FE-98CA-42B7047C3F94}" srcOrd="0" destOrd="0" presId="urn:microsoft.com/office/officeart/2005/8/layout/bList2#1"/>
    <dgm:cxn modelId="{E10C77C2-7083-4D75-A6D0-A14C19DFD377}" type="presOf" srcId="{2A10BDD9-9CA0-406F-AB46-2DCED2E96CEF}" destId="{939E7A00-3327-48FF-80A3-9F8F39CE12D0}" srcOrd="0" destOrd="0" presId="urn:microsoft.com/office/officeart/2005/8/layout/bList2#1"/>
    <dgm:cxn modelId="{F1ACC042-C591-4C5E-AD5E-69E3F95CC184}" type="presParOf" srcId="{836424C7-6578-4C90-99AC-EC2426C1FA07}" destId="{522FBE0B-D04B-4EA2-815C-4A02BC7CCB07}" srcOrd="0" destOrd="0" presId="urn:microsoft.com/office/officeart/2005/8/layout/bList2#1"/>
    <dgm:cxn modelId="{BC179DA7-F27B-49F1-A076-805AAB2FD8C5}" type="presParOf" srcId="{522FBE0B-D04B-4EA2-815C-4A02BC7CCB07}" destId="{C2AAE136-F73D-4486-B15E-37BB8ECAFA7F}" srcOrd="0" destOrd="0" presId="urn:microsoft.com/office/officeart/2005/8/layout/bList2#1"/>
    <dgm:cxn modelId="{2E07FFF5-3EC8-448F-8C28-D9471330B9AA}" type="presParOf" srcId="{522FBE0B-D04B-4EA2-815C-4A02BC7CCB07}" destId="{4561FAAB-0F39-43FE-98CA-42B7047C3F94}" srcOrd="1" destOrd="0" presId="urn:microsoft.com/office/officeart/2005/8/layout/bList2#1"/>
    <dgm:cxn modelId="{4D373A97-81EE-4E2D-BB33-BDC76AA1FB83}" type="presParOf" srcId="{522FBE0B-D04B-4EA2-815C-4A02BC7CCB07}" destId="{8C8F3D45-35D3-42D0-914E-A066E3904522}" srcOrd="2" destOrd="0" presId="urn:microsoft.com/office/officeart/2005/8/layout/bList2#1"/>
    <dgm:cxn modelId="{1A608E0B-6D6A-4769-B718-8CF82A50CD4B}" type="presParOf" srcId="{522FBE0B-D04B-4EA2-815C-4A02BC7CCB07}" destId="{105AA295-0610-4040-81EB-88A5A5FCE8BE}" srcOrd="3" destOrd="0" presId="urn:microsoft.com/office/officeart/2005/8/layout/bList2#1"/>
    <dgm:cxn modelId="{35A00E9C-438D-429B-AFB5-2998115A44FA}" type="presParOf" srcId="{836424C7-6578-4C90-99AC-EC2426C1FA07}" destId="{A1286803-FE2F-4A77-93C6-EB19628697CD}" srcOrd="1" destOrd="0" presId="urn:microsoft.com/office/officeart/2005/8/layout/bList2#1"/>
    <dgm:cxn modelId="{EE66B8FC-FE40-4E76-A618-F0B3550BE4B1}" type="presParOf" srcId="{836424C7-6578-4C90-99AC-EC2426C1FA07}" destId="{A05EC86D-F17D-40F1-9A5F-14ED9B8BBFFA}" srcOrd="2" destOrd="0" presId="urn:microsoft.com/office/officeart/2005/8/layout/bList2#1"/>
    <dgm:cxn modelId="{51114C1C-0939-417D-B973-9843040677B6}" type="presParOf" srcId="{A05EC86D-F17D-40F1-9A5F-14ED9B8BBFFA}" destId="{56295EDD-EDE2-48CF-B13C-09060B9FE646}" srcOrd="0" destOrd="0" presId="urn:microsoft.com/office/officeart/2005/8/layout/bList2#1"/>
    <dgm:cxn modelId="{48F7D387-4241-4E4A-AF77-3AC442FE6817}" type="presParOf" srcId="{A05EC86D-F17D-40F1-9A5F-14ED9B8BBFFA}" destId="{79D018A7-14D2-4E40-941B-884BD1B0E7B4}" srcOrd="1" destOrd="0" presId="urn:microsoft.com/office/officeart/2005/8/layout/bList2#1"/>
    <dgm:cxn modelId="{1A38671F-6B7A-415F-BDA9-E99B261DB262}" type="presParOf" srcId="{A05EC86D-F17D-40F1-9A5F-14ED9B8BBFFA}" destId="{2C5BAC54-0695-4E43-9623-77F2C81D46AD}" srcOrd="2" destOrd="0" presId="urn:microsoft.com/office/officeart/2005/8/layout/bList2#1"/>
    <dgm:cxn modelId="{42DEF4D8-F94B-437F-B595-2D42F69B5A52}" type="presParOf" srcId="{A05EC86D-F17D-40F1-9A5F-14ED9B8BBFFA}" destId="{B704494C-4782-4981-8D8F-A38A24FBCF80}" srcOrd="3" destOrd="0" presId="urn:microsoft.com/office/officeart/2005/8/layout/bList2#1"/>
    <dgm:cxn modelId="{E3467890-EA23-4374-B9B0-0100B8F4E1B7}" type="presParOf" srcId="{836424C7-6578-4C90-99AC-EC2426C1FA07}" destId="{939E7A00-3327-48FF-80A3-9F8F39CE12D0}" srcOrd="3" destOrd="0" presId="urn:microsoft.com/office/officeart/2005/8/layout/bList2#1"/>
    <dgm:cxn modelId="{9B2C2A72-0652-49A9-9EE1-10F928D282E3}" type="presParOf" srcId="{836424C7-6578-4C90-99AC-EC2426C1FA07}" destId="{C945C80B-37E3-415F-840F-8A0F1FE6556B}" srcOrd="4" destOrd="0" presId="urn:microsoft.com/office/officeart/2005/8/layout/bList2#1"/>
    <dgm:cxn modelId="{5D852C2A-3516-4DB3-9824-37856884BA2E}" type="presParOf" srcId="{C945C80B-37E3-415F-840F-8A0F1FE6556B}" destId="{5E180D66-9692-4A1E-B8E1-04A65FB1E988}" srcOrd="0" destOrd="0" presId="urn:microsoft.com/office/officeart/2005/8/layout/bList2#1"/>
    <dgm:cxn modelId="{38251016-D8B1-44CC-BFE0-81074C5B15BC}" type="presParOf" srcId="{C945C80B-37E3-415F-840F-8A0F1FE6556B}" destId="{EBAB59CD-1304-4DD0-85D8-728B92669E28}" srcOrd="1" destOrd="0" presId="urn:microsoft.com/office/officeart/2005/8/layout/bList2#1"/>
    <dgm:cxn modelId="{C3F71FF3-BE93-45DF-8D66-14FE42184C5A}" type="presParOf" srcId="{C945C80B-37E3-415F-840F-8A0F1FE6556B}" destId="{AD7E8FBF-88E1-4C3B-8183-5D903F4CDBE8}" srcOrd="2" destOrd="0" presId="urn:microsoft.com/office/officeart/2005/8/layout/bList2#1"/>
    <dgm:cxn modelId="{866B8B8C-8538-4C24-B4BE-7C5B4E78FF57}" type="presParOf" srcId="{C945C80B-37E3-415F-840F-8A0F1FE6556B}" destId="{519869C7-6D80-4D87-8001-649D8534A1D5}" srcOrd="3" destOrd="0" presId="urn:microsoft.com/office/officeart/2005/8/layout/bList2#1"/>
    <dgm:cxn modelId="{ADAA4DAA-BB0E-4EA2-A04E-5FE235A53317}" type="presParOf" srcId="{836424C7-6578-4C90-99AC-EC2426C1FA07}" destId="{B756AD01-91E0-4EE7-A6D4-DC149D325EF6}" srcOrd="5" destOrd="0" presId="urn:microsoft.com/office/officeart/2005/8/layout/bList2#1"/>
    <dgm:cxn modelId="{291BF13D-6FA4-4BEB-B973-6C23BB542772}" type="presParOf" srcId="{836424C7-6578-4C90-99AC-EC2426C1FA07}" destId="{C0E2F551-B8C5-435E-B3EB-6A7B9B80DC49}" srcOrd="6" destOrd="0" presId="urn:microsoft.com/office/officeart/2005/8/layout/bList2#1"/>
    <dgm:cxn modelId="{31AC8982-5868-4441-B639-6794AC4E8D89}" type="presParOf" srcId="{C0E2F551-B8C5-435E-B3EB-6A7B9B80DC49}" destId="{7849A8EE-819C-4724-ABB3-85EC51F29249}" srcOrd="0" destOrd="0" presId="urn:microsoft.com/office/officeart/2005/8/layout/bList2#1"/>
    <dgm:cxn modelId="{FD033981-F673-4C7C-B94F-89B23691E922}" type="presParOf" srcId="{C0E2F551-B8C5-435E-B3EB-6A7B9B80DC49}" destId="{9A4D73CF-FCBC-4D0E-866A-D4C291A53424}" srcOrd="1" destOrd="0" presId="urn:microsoft.com/office/officeart/2005/8/layout/bList2#1"/>
    <dgm:cxn modelId="{B7FA3BD3-6FDE-4F73-9613-2B75A73D58AA}" type="presParOf" srcId="{C0E2F551-B8C5-435E-B3EB-6A7B9B80DC49}" destId="{3522417E-5F57-4DCB-B7E9-3A100ABECA76}" srcOrd="2" destOrd="0" presId="urn:microsoft.com/office/officeart/2005/8/layout/bList2#1"/>
    <dgm:cxn modelId="{77FB68AB-A40D-4721-8509-6F3067A43DAF}" type="presParOf" srcId="{C0E2F551-B8C5-435E-B3EB-6A7B9B80DC49}" destId="{4B76C00F-CDCC-47D6-9FB9-EB7748298978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AE136-F73D-4486-B15E-37BB8ECAFA7F}">
      <dsp:nvSpPr>
        <dsp:cNvPr id="0" name=""/>
        <dsp:cNvSpPr/>
      </dsp:nvSpPr>
      <dsp:spPr>
        <a:xfrm>
          <a:off x="5257" y="378319"/>
          <a:ext cx="1864507" cy="139181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F3D45-35D3-42D0-914E-A066E3904522}">
      <dsp:nvSpPr>
        <dsp:cNvPr id="0" name=""/>
        <dsp:cNvSpPr/>
      </dsp:nvSpPr>
      <dsp:spPr>
        <a:xfrm>
          <a:off x="5257" y="1770135"/>
          <a:ext cx="1864507" cy="5984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0" rIns="2667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Один-до-одного</a:t>
          </a:r>
          <a:endParaRPr lang="ru-RU" sz="2100" kern="1200" dirty="0"/>
        </a:p>
      </dsp:txBody>
      <dsp:txXfrm>
        <a:off x="5257" y="1770135"/>
        <a:ext cx="1313033" cy="598480"/>
      </dsp:txXfrm>
    </dsp:sp>
    <dsp:sp modelId="{105AA295-0610-4040-81EB-88A5A5FCE8BE}">
      <dsp:nvSpPr>
        <dsp:cNvPr id="0" name=""/>
        <dsp:cNvSpPr/>
      </dsp:nvSpPr>
      <dsp:spPr>
        <a:xfrm>
          <a:off x="1371035" y="1865198"/>
          <a:ext cx="652577" cy="65257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95EDD-EDE2-48CF-B13C-09060B9FE646}">
      <dsp:nvSpPr>
        <dsp:cNvPr id="0" name=""/>
        <dsp:cNvSpPr/>
      </dsp:nvSpPr>
      <dsp:spPr>
        <a:xfrm>
          <a:off x="2185284" y="378319"/>
          <a:ext cx="1864507" cy="139181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BAC54-0695-4E43-9623-77F2C81D46AD}">
      <dsp:nvSpPr>
        <dsp:cNvPr id="0" name=""/>
        <dsp:cNvSpPr/>
      </dsp:nvSpPr>
      <dsp:spPr>
        <a:xfrm>
          <a:off x="2185284" y="1770135"/>
          <a:ext cx="1864507" cy="5984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0" rIns="2667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Один-до-багатьох</a:t>
          </a:r>
          <a:endParaRPr lang="ru-RU" sz="2100" kern="1200" dirty="0"/>
        </a:p>
      </dsp:txBody>
      <dsp:txXfrm>
        <a:off x="2185284" y="1770135"/>
        <a:ext cx="1313033" cy="598480"/>
      </dsp:txXfrm>
    </dsp:sp>
    <dsp:sp modelId="{B704494C-4782-4981-8D8F-A38A24FBCF80}">
      <dsp:nvSpPr>
        <dsp:cNvPr id="0" name=""/>
        <dsp:cNvSpPr/>
      </dsp:nvSpPr>
      <dsp:spPr>
        <a:xfrm>
          <a:off x="3551062" y="1865198"/>
          <a:ext cx="652577" cy="65257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180D66-9692-4A1E-B8E1-04A65FB1E988}">
      <dsp:nvSpPr>
        <dsp:cNvPr id="0" name=""/>
        <dsp:cNvSpPr/>
      </dsp:nvSpPr>
      <dsp:spPr>
        <a:xfrm>
          <a:off x="4365312" y="378319"/>
          <a:ext cx="1864507" cy="139181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7E8FBF-88E1-4C3B-8183-5D903F4CDBE8}">
      <dsp:nvSpPr>
        <dsp:cNvPr id="0" name=""/>
        <dsp:cNvSpPr/>
      </dsp:nvSpPr>
      <dsp:spPr>
        <a:xfrm>
          <a:off x="4365312" y="1770135"/>
          <a:ext cx="1864507" cy="5984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0" rIns="2667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Багато-до-одного</a:t>
          </a:r>
          <a:endParaRPr lang="ru-RU" sz="2100" kern="1200" dirty="0"/>
        </a:p>
      </dsp:txBody>
      <dsp:txXfrm>
        <a:off x="4365312" y="1770135"/>
        <a:ext cx="1313033" cy="598480"/>
      </dsp:txXfrm>
    </dsp:sp>
    <dsp:sp modelId="{519869C7-6D80-4D87-8001-649D8534A1D5}">
      <dsp:nvSpPr>
        <dsp:cNvPr id="0" name=""/>
        <dsp:cNvSpPr/>
      </dsp:nvSpPr>
      <dsp:spPr>
        <a:xfrm>
          <a:off x="5731089" y="1865198"/>
          <a:ext cx="652577" cy="65257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9A8EE-819C-4724-ABB3-85EC51F29249}">
      <dsp:nvSpPr>
        <dsp:cNvPr id="0" name=""/>
        <dsp:cNvSpPr/>
      </dsp:nvSpPr>
      <dsp:spPr>
        <a:xfrm>
          <a:off x="6545339" y="378319"/>
          <a:ext cx="1864507" cy="139181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2417E-5F57-4DCB-B7E9-3A100ABECA76}">
      <dsp:nvSpPr>
        <dsp:cNvPr id="0" name=""/>
        <dsp:cNvSpPr/>
      </dsp:nvSpPr>
      <dsp:spPr>
        <a:xfrm>
          <a:off x="6545339" y="1770135"/>
          <a:ext cx="1864507" cy="5984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0" rIns="2667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Багато-до-багатьох</a:t>
          </a:r>
          <a:endParaRPr lang="ru-RU" sz="2100" kern="1200" dirty="0"/>
        </a:p>
      </dsp:txBody>
      <dsp:txXfrm>
        <a:off x="6545339" y="1770135"/>
        <a:ext cx="1313033" cy="598480"/>
      </dsp:txXfrm>
    </dsp:sp>
    <dsp:sp modelId="{4B76C00F-CDCC-47D6-9FB9-EB7748298978}">
      <dsp:nvSpPr>
        <dsp:cNvPr id="0" name=""/>
        <dsp:cNvSpPr/>
      </dsp:nvSpPr>
      <dsp:spPr>
        <a:xfrm>
          <a:off x="7911116" y="1865198"/>
          <a:ext cx="652577" cy="65257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552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4515-D816-4032-9CF3-11AFCCC4ECD5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95A3-216C-4B56-9A8D-7F5684838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6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91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8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4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29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9FD0-C37A-4F50-8F3B-5FA0D9D0B42F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EF73-9DB8-4763-865F-2F88181A47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21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43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15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86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77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t>14.02.2018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8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83DDF-CA54-461A-A486-592D2374C532}" type="datetimeFigureOut">
              <a:rPr lang="ru-RU" smtClean="0"/>
              <a:pPr/>
              <a:t>14.02.2018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504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727200" y="998026"/>
            <a:ext cx="9385300" cy="2751522"/>
          </a:xfrm>
          <a:prstGeom prst="rect">
            <a:avLst/>
          </a:prstGeom>
          <a:noFill/>
          <a:ln w="25400">
            <a:noFill/>
            <a:miter lim="800000"/>
            <a:headEnd/>
            <a:tailEnd type="none" w="med" len="lg"/>
          </a:ln>
        </p:spPr>
        <p:txBody>
          <a:bodyPr wrap="square">
            <a:spAutoFit/>
          </a:bodyPr>
          <a:lstStyle/>
          <a:p>
            <a:r>
              <a:rPr lang="ru-RU" sz="4800" b="0" i="1" dirty="0">
                <a:latin typeface="Calibri" panose="020F0502020204030204" pitchFamily="34" charset="0"/>
              </a:rPr>
              <a:t>«Ну и </a:t>
            </a:r>
            <a:r>
              <a:rPr lang="ru-RU" sz="4800" b="0" i="1" dirty="0" err="1" smtClean="0">
                <a:latin typeface="Calibri" panose="020F0502020204030204" pitchFamily="34" charset="0"/>
              </a:rPr>
              <a:t>запросики</a:t>
            </a:r>
            <a:r>
              <a:rPr lang="ru-RU" sz="4800" b="0" i="1" dirty="0" smtClean="0">
                <a:latin typeface="Calibri" panose="020F0502020204030204" pitchFamily="34" charset="0"/>
              </a:rPr>
              <a:t> </a:t>
            </a:r>
            <a:r>
              <a:rPr lang="ru-RU" sz="4800" b="0" i="1" dirty="0">
                <a:latin typeface="Calibri" panose="020F0502020204030204" pitchFamily="34" charset="0"/>
              </a:rPr>
              <a:t>у вас!» - </a:t>
            </a:r>
            <a:r>
              <a:rPr lang="ru-RU" sz="4800" b="0" i="1" dirty="0" smtClean="0">
                <a:latin typeface="Calibri" panose="020F0502020204030204" pitchFamily="34" charset="0"/>
              </a:rPr>
              <a:t>сказала </a:t>
            </a:r>
            <a:r>
              <a:rPr lang="ru-RU" sz="4800" b="0" i="1" dirty="0">
                <a:latin typeface="Calibri" panose="020F0502020204030204" pitchFamily="34" charset="0"/>
              </a:rPr>
              <a:t>база данных </a:t>
            </a:r>
            <a:r>
              <a:rPr lang="ru-RU" sz="4800" b="0" i="1" dirty="0" smtClean="0">
                <a:latin typeface="Calibri" panose="020F0502020204030204" pitchFamily="34" charset="0"/>
              </a:rPr>
              <a:t>и </a:t>
            </a:r>
            <a:r>
              <a:rPr lang="ru-RU" sz="4800" b="0" i="1" dirty="0">
                <a:latin typeface="Calibri" panose="020F0502020204030204" pitchFamily="34" charset="0"/>
              </a:rPr>
              <a:t>«повисла</a:t>
            </a:r>
            <a:r>
              <a:rPr lang="ru-RU" sz="4800" b="0" i="1" dirty="0" smtClean="0">
                <a:latin typeface="Calibri" panose="020F0502020204030204" pitchFamily="34" charset="0"/>
              </a:rPr>
              <a:t>».</a:t>
            </a:r>
            <a:br>
              <a:rPr lang="ru-RU" sz="4800" b="0" i="1" dirty="0" smtClean="0">
                <a:latin typeface="Calibri" panose="020F0502020204030204" pitchFamily="34" charset="0"/>
              </a:rPr>
            </a:br>
            <a:r>
              <a:rPr lang="ru-RU" sz="4800" b="0" i="1" dirty="0" smtClean="0">
                <a:latin typeface="Calibri" panose="020F0502020204030204" pitchFamily="34" charset="0"/>
              </a:rPr>
              <a:t/>
            </a:r>
            <a:br>
              <a:rPr lang="ru-RU" sz="4800" b="0" i="1" dirty="0" smtClean="0">
                <a:latin typeface="Calibri" panose="020F0502020204030204" pitchFamily="34" charset="0"/>
              </a:rPr>
            </a:br>
            <a:endParaRPr lang="ru-RU" sz="4800" b="0" i="1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62700" y="3426382"/>
            <a:ext cx="5143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>(</a:t>
            </a:r>
            <a:r>
              <a:rPr lang="uk-UA" sz="2400" i="1" dirty="0" smtClean="0"/>
              <a:t>Усна народна творчість</a:t>
            </a:r>
            <a:r>
              <a:rPr lang="ru-RU" sz="2400" i="1" dirty="0" smtClean="0"/>
              <a:t>)</a:t>
            </a:r>
            <a:endParaRPr lang="ru-RU" sz="2400" dirty="0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589338" y="2573338"/>
            <a:ext cx="846455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24860"/>
            <a:ext cx="343844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4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15367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Calibri" panose="020F0502020204030204" pitchFamily="34" charset="0"/>
              </a:rPr>
              <a:t>Модель якої БД зображена на рисунку?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772" y="2217784"/>
            <a:ext cx="9660457" cy="24224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58" y="5339530"/>
            <a:ext cx="343844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3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15367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alibri" panose="020F0502020204030204" pitchFamily="34" charset="0"/>
              </a:rPr>
              <a:t>Поясніть значення поняття «реляційна база даних»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72" y="2738484"/>
            <a:ext cx="9660457" cy="24224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58" y="5390331"/>
            <a:ext cx="3438442" cy="13351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6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15367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alibri" panose="020F0502020204030204" pitchFamily="34" charset="0"/>
              </a:rPr>
              <a:t>Що ми називаємо </a:t>
            </a:r>
            <a:r>
              <a:rPr lang="uk-UA" b="1" dirty="0" smtClean="0">
                <a:latin typeface="Calibri" panose="020F0502020204030204" pitchFamily="34" charset="0"/>
              </a:rPr>
              <a:t>полем</a:t>
            </a:r>
            <a:r>
              <a:rPr lang="uk-UA" dirty="0" smtClean="0">
                <a:latin typeface="Calibri" panose="020F0502020204030204" pitchFamily="34" charset="0"/>
              </a:rPr>
              <a:t> в реляційній базі даних?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2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179" y="292100"/>
            <a:ext cx="10037721" cy="15367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alibri" panose="020F0502020204030204" pitchFamily="34" charset="0"/>
              </a:rPr>
              <a:t>Що ми називаємо </a:t>
            </a:r>
            <a:r>
              <a:rPr lang="uk-UA" b="1" dirty="0" smtClean="0">
                <a:latin typeface="Calibri" panose="020F0502020204030204" pitchFamily="34" charset="0"/>
              </a:rPr>
              <a:t>записом </a:t>
            </a:r>
            <a:r>
              <a:rPr lang="uk-UA" dirty="0" smtClean="0">
                <a:latin typeface="Calibri" panose="020F0502020204030204" pitchFamily="34" charset="0"/>
              </a:rPr>
              <a:t>в реляційній базі даних?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1334" y="2258466"/>
            <a:ext cx="5389331" cy="23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>
                <a:latin typeface="Calibri" panose="020F0502020204030204" pitchFamily="34" charset="0"/>
              </a:rPr>
              <a:t>Які існують типи полів таблиці СУБД </a:t>
            </a:r>
            <a:r>
              <a:rPr lang="en-US" dirty="0" smtClean="0">
                <a:latin typeface="Calibri" panose="020F0502020204030204" pitchFamily="34" charset="0"/>
              </a:rPr>
              <a:t>Microsoft Access 2013</a:t>
            </a:r>
            <a:r>
              <a:rPr lang="uk-UA" dirty="0" smtClean="0">
                <a:latin typeface="Calibri" panose="020F0502020204030204" pitchFamily="34" charset="0"/>
              </a:rPr>
              <a:t>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989138"/>
            <a:ext cx="5181600" cy="4351338"/>
          </a:xfrm>
        </p:spPr>
        <p:txBody>
          <a:bodyPr>
            <a:normAutofit/>
          </a:bodyPr>
          <a:lstStyle/>
          <a:p>
            <a:r>
              <a:rPr lang="uk-UA" dirty="0" smtClean="0"/>
              <a:t>Короткий текст</a:t>
            </a:r>
          </a:p>
          <a:p>
            <a:r>
              <a:rPr lang="uk-UA" dirty="0" smtClean="0"/>
              <a:t>Довгий текст</a:t>
            </a:r>
          </a:p>
          <a:p>
            <a:r>
              <a:rPr lang="uk-UA" dirty="0" smtClean="0"/>
              <a:t>Числовий</a:t>
            </a:r>
          </a:p>
          <a:p>
            <a:r>
              <a:rPr lang="uk-UA" dirty="0" smtClean="0"/>
              <a:t>Грошовий</a:t>
            </a:r>
          </a:p>
          <a:p>
            <a:r>
              <a:rPr lang="uk-UA" dirty="0" smtClean="0"/>
              <a:t>Лічильник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62758" y="1955800"/>
            <a:ext cx="5181600" cy="4351338"/>
          </a:xfrm>
        </p:spPr>
        <p:txBody>
          <a:bodyPr>
            <a:normAutofit/>
          </a:bodyPr>
          <a:lstStyle/>
          <a:p>
            <a:r>
              <a:rPr lang="uk-UA" dirty="0"/>
              <a:t>Дата і час</a:t>
            </a:r>
          </a:p>
          <a:p>
            <a:r>
              <a:rPr lang="uk-UA" dirty="0"/>
              <a:t>Логічний</a:t>
            </a:r>
          </a:p>
          <a:p>
            <a:r>
              <a:rPr lang="uk-UA" dirty="0"/>
              <a:t>Поле об</a:t>
            </a:r>
            <a:r>
              <a:rPr lang="en-US" dirty="0"/>
              <a:t>’</a:t>
            </a:r>
            <a:r>
              <a:rPr lang="uk-UA" dirty="0" err="1"/>
              <a:t>єкту</a:t>
            </a:r>
            <a:r>
              <a:rPr lang="uk-UA" dirty="0"/>
              <a:t> </a:t>
            </a:r>
            <a:r>
              <a:rPr lang="en-US" dirty="0"/>
              <a:t>OLE</a:t>
            </a:r>
          </a:p>
          <a:p>
            <a:r>
              <a:rPr lang="uk-UA" dirty="0"/>
              <a:t>Гіперпосилання</a:t>
            </a:r>
          </a:p>
          <a:p>
            <a:r>
              <a:rPr lang="uk-UA" dirty="0"/>
              <a:t>Вкладення</a:t>
            </a:r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3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08000" y="304800"/>
            <a:ext cx="10655300" cy="153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1400" y="681335"/>
            <a:ext cx="101219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/>
              <a:t>Укажіть</a:t>
            </a:r>
            <a:r>
              <a:rPr lang="ru-RU" sz="3600" dirty="0" smtClean="0"/>
              <a:t> </a:t>
            </a:r>
            <a:r>
              <a:rPr lang="ru-RU" sz="3600" dirty="0" err="1"/>
              <a:t>правильне</a:t>
            </a:r>
            <a:r>
              <a:rPr lang="ru-RU" sz="3600" dirty="0"/>
              <a:t> </a:t>
            </a:r>
            <a:r>
              <a:rPr lang="ru-RU" sz="3600" dirty="0" err="1"/>
              <a:t>закінчення</a:t>
            </a:r>
            <a:r>
              <a:rPr lang="ru-RU" sz="3600" dirty="0"/>
              <a:t> </a:t>
            </a:r>
            <a:r>
              <a:rPr lang="ru-RU" sz="3600" dirty="0" err="1"/>
              <a:t>твердження</a:t>
            </a:r>
            <a:r>
              <a:rPr lang="ru-RU" sz="3600" dirty="0"/>
              <a:t>: </a:t>
            </a:r>
            <a:r>
              <a:rPr lang="ru-RU" sz="3600" b="1" dirty="0"/>
              <a:t>«</a:t>
            </a:r>
            <a:r>
              <a:rPr lang="ru-RU" sz="3600" b="1" dirty="0" err="1"/>
              <a:t>Значення</a:t>
            </a:r>
            <a:r>
              <a:rPr lang="ru-RU" sz="3600" b="1" dirty="0"/>
              <a:t> поля </a:t>
            </a:r>
            <a:r>
              <a:rPr lang="ru-RU" sz="3600" b="1" dirty="0" err="1"/>
              <a:t>Лічильник</a:t>
            </a:r>
            <a:r>
              <a:rPr lang="ru-RU" sz="3600" b="1" dirty="0"/>
              <a:t> </a:t>
            </a:r>
            <a:r>
              <a:rPr lang="ru-RU" sz="3600" b="1" dirty="0" err="1"/>
              <a:t>таблиці</a:t>
            </a:r>
            <a:r>
              <a:rPr lang="ru-RU" sz="3600" b="1" dirty="0"/>
              <a:t> СУБД </a:t>
            </a:r>
          </a:p>
          <a:p>
            <a:r>
              <a:rPr lang="ru-RU" sz="3600" b="1" dirty="0"/>
              <a:t>MS </a:t>
            </a:r>
            <a:r>
              <a:rPr lang="ru-RU" sz="3600" b="1" dirty="0" err="1"/>
              <a:t>Access</a:t>
            </a:r>
            <a:r>
              <a:rPr lang="ru-RU" sz="3600" b="1" dirty="0"/>
              <a:t> </a:t>
            </a:r>
            <a:r>
              <a:rPr lang="ru-RU" sz="3600" b="1" dirty="0" err="1"/>
              <a:t>заповнюється</a:t>
            </a:r>
            <a:r>
              <a:rPr lang="ru-RU" sz="3600" b="1" dirty="0"/>
              <a:t>...».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68613"/>
            <a:ext cx="3438442" cy="13351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01900" y="3124200"/>
            <a:ext cx="5905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A) автоматично</a:t>
            </a:r>
          </a:p>
          <a:p>
            <a:pPr lvl="0"/>
            <a:r>
              <a:rPr lang="ru-RU" sz="3600" dirty="0">
                <a:solidFill>
                  <a:prstClr val="black"/>
                </a:solidFill>
              </a:rPr>
              <a:t>B) </a:t>
            </a:r>
            <a:r>
              <a:rPr lang="ru-RU" sz="3600" dirty="0" err="1">
                <a:solidFill>
                  <a:prstClr val="black"/>
                </a:solidFill>
              </a:rPr>
              <a:t>вручну</a:t>
            </a:r>
            <a:endParaRPr lang="ru-RU" sz="3600" dirty="0">
              <a:solidFill>
                <a:prstClr val="black"/>
              </a:solidFill>
            </a:endParaRPr>
          </a:p>
          <a:p>
            <a:pPr lvl="0"/>
            <a:r>
              <a:rPr lang="ru-RU" sz="3600" dirty="0">
                <a:solidFill>
                  <a:prstClr val="black"/>
                </a:solidFill>
              </a:rPr>
              <a:t>C) з файлу</a:t>
            </a:r>
          </a:p>
          <a:p>
            <a:pPr lvl="0"/>
            <a:r>
              <a:rPr lang="ru-RU" sz="3600" dirty="0">
                <a:solidFill>
                  <a:prstClr val="black"/>
                </a:solidFill>
              </a:rPr>
              <a:t>D) з </a:t>
            </a:r>
            <a:r>
              <a:rPr lang="ru-RU" sz="3600" dirty="0" err="1">
                <a:solidFill>
                  <a:prstClr val="black"/>
                </a:solidFill>
              </a:rPr>
              <a:t>Інтернету</a:t>
            </a:r>
            <a:r>
              <a:rPr lang="ru-RU" sz="3600" dirty="0">
                <a:solidFill>
                  <a:prstClr val="black"/>
                </a:solidFill>
              </a:rPr>
              <a:t> 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2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300" y="2483644"/>
            <a:ext cx="4292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A</a:t>
            </a:r>
            <a:r>
              <a:rPr lang="en-US" sz="4000" dirty="0"/>
              <a:t>) </a:t>
            </a:r>
            <a:r>
              <a:rPr lang="ru-RU" sz="4000" dirty="0" err="1"/>
              <a:t>лічильник</a:t>
            </a:r>
            <a:r>
              <a:rPr lang="ru-RU" sz="4000" dirty="0"/>
              <a:t> </a:t>
            </a:r>
          </a:p>
          <a:p>
            <a:r>
              <a:rPr lang="en-US" sz="4000" dirty="0"/>
              <a:t>B) </a:t>
            </a:r>
            <a:r>
              <a:rPr lang="ru-RU" sz="4000" dirty="0" err="1"/>
              <a:t>грошовий</a:t>
            </a:r>
            <a:r>
              <a:rPr lang="ru-RU" sz="4000" dirty="0"/>
              <a:t> </a:t>
            </a:r>
          </a:p>
          <a:p>
            <a:r>
              <a:rPr lang="en-US" sz="4000" dirty="0"/>
              <a:t>C) </a:t>
            </a:r>
            <a:r>
              <a:rPr lang="ru-RU" sz="4000" dirty="0" err="1"/>
              <a:t>логічний</a:t>
            </a:r>
            <a:endParaRPr lang="ru-RU" sz="4000" dirty="0"/>
          </a:p>
          <a:p>
            <a:r>
              <a:rPr lang="en-US" sz="4000" dirty="0"/>
              <a:t>D) </a:t>
            </a:r>
            <a:r>
              <a:rPr lang="ru-RU" sz="4000" dirty="0"/>
              <a:t>дата/час </a:t>
            </a:r>
          </a:p>
          <a:p>
            <a:r>
              <a:rPr lang="en-US" sz="4000" dirty="0"/>
              <a:t>E) </a:t>
            </a:r>
            <a:r>
              <a:rPr lang="ru-RU" sz="4000" dirty="0" err="1"/>
              <a:t>гіперпосилання</a:t>
            </a:r>
            <a:endParaRPr lang="ru-RU" sz="4000" dirty="0"/>
          </a:p>
          <a:p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8000" y="304800"/>
            <a:ext cx="10655300" cy="153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1400" y="681335"/>
            <a:ext cx="1012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/>
              <a:t>Установіть</a:t>
            </a:r>
            <a:r>
              <a:rPr lang="ru-RU" sz="3600" dirty="0"/>
              <a:t> </a:t>
            </a:r>
            <a:r>
              <a:rPr lang="ru-RU" sz="3600" dirty="0" err="1"/>
              <a:t>відповідність</a:t>
            </a:r>
            <a:r>
              <a:rPr lang="ru-RU" sz="3600" dirty="0"/>
              <a:t> </a:t>
            </a:r>
            <a:r>
              <a:rPr lang="ru-RU" sz="3600" dirty="0" err="1"/>
              <a:t>між</a:t>
            </a:r>
            <a:r>
              <a:rPr lang="ru-RU" sz="3600" dirty="0"/>
              <a:t> </a:t>
            </a:r>
            <a:r>
              <a:rPr lang="ru-RU" sz="3600" dirty="0" err="1"/>
              <a:t>назвами</a:t>
            </a:r>
            <a:r>
              <a:rPr lang="ru-RU" sz="3600" dirty="0"/>
              <a:t> </a:t>
            </a:r>
            <a:r>
              <a:rPr lang="ru-RU" sz="3600" dirty="0" err="1"/>
              <a:t>типів</a:t>
            </a:r>
            <a:r>
              <a:rPr lang="ru-RU" sz="3600" dirty="0"/>
              <a:t> </a:t>
            </a:r>
            <a:r>
              <a:rPr lang="ru-RU" sz="3600" dirty="0" err="1"/>
              <a:t>даних</a:t>
            </a:r>
            <a:r>
              <a:rPr lang="ru-RU" sz="3600" dirty="0"/>
              <a:t> у базах </a:t>
            </a:r>
            <a:r>
              <a:rPr lang="ru-RU" sz="3600" dirty="0" err="1"/>
              <a:t>даних</a:t>
            </a:r>
            <a:r>
              <a:rPr lang="ru-RU" sz="3600" dirty="0"/>
              <a:t> та прикладами </a:t>
            </a:r>
            <a:r>
              <a:rPr lang="ru-RU" sz="3600" dirty="0" err="1"/>
              <a:t>їх</a:t>
            </a:r>
            <a:r>
              <a:rPr lang="ru-RU" sz="3600" dirty="0"/>
              <a:t> </a:t>
            </a:r>
            <a:r>
              <a:rPr lang="ru-RU" sz="3600" dirty="0" err="1" smtClean="0"/>
              <a:t>значень</a:t>
            </a:r>
            <a:r>
              <a:rPr lang="ru-RU" sz="3600" dirty="0"/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11800" y="2483644"/>
            <a:ext cx="55499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</a:t>
            </a:r>
            <a:r>
              <a:rPr lang="ru-RU" sz="4000" dirty="0"/>
              <a:t>) 3 </a:t>
            </a:r>
            <a:r>
              <a:rPr lang="ru-RU" sz="4000" dirty="0" err="1"/>
              <a:t>березня</a:t>
            </a:r>
            <a:r>
              <a:rPr lang="ru-RU" sz="4000" dirty="0"/>
              <a:t> 2013 р.</a:t>
            </a:r>
          </a:p>
          <a:p>
            <a:r>
              <a:rPr lang="ru-RU" sz="4000" dirty="0"/>
              <a:t>2) 12</a:t>
            </a:r>
          </a:p>
          <a:p>
            <a:r>
              <a:rPr lang="ru-RU" sz="4000" dirty="0"/>
              <a:t>3) </a:t>
            </a:r>
            <a:r>
              <a:rPr lang="en-US" sz="4000" dirty="0"/>
              <a:t>http://google.com.ua</a:t>
            </a:r>
          </a:p>
          <a:p>
            <a:r>
              <a:rPr lang="en-US" sz="4000" dirty="0"/>
              <a:t>4) </a:t>
            </a:r>
            <a:r>
              <a:rPr lang="ru-RU" sz="4000" dirty="0"/>
              <a:t>так</a:t>
            </a:r>
          </a:p>
          <a:p>
            <a:r>
              <a:rPr lang="ru-RU" sz="4000" dirty="0"/>
              <a:t>5) 28,25 грн.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475" y="5524500"/>
            <a:ext cx="3438525" cy="133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8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653570"/>
            <a:ext cx="2870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A) короткий текст</a:t>
            </a:r>
          </a:p>
          <a:p>
            <a:r>
              <a:rPr lang="uk-UA" sz="3200" dirty="0" smtClean="0"/>
              <a:t>B) довгий текст</a:t>
            </a:r>
          </a:p>
          <a:p>
            <a:r>
              <a:rPr lang="uk-UA" sz="3200" dirty="0" smtClean="0"/>
              <a:t>C) числовий</a:t>
            </a:r>
          </a:p>
          <a:p>
            <a:r>
              <a:rPr lang="uk-UA" sz="3200" dirty="0" smtClean="0"/>
              <a:t>D) дата/час</a:t>
            </a:r>
          </a:p>
          <a:p>
            <a:r>
              <a:rPr lang="uk-UA" sz="3200" dirty="0" smtClean="0"/>
              <a:t>E) лічильник</a:t>
            </a:r>
          </a:p>
          <a:p>
            <a:endParaRPr lang="uk-UA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8000" y="304800"/>
            <a:ext cx="10655300" cy="153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4800" y="135235"/>
            <a:ext cx="1012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/>
              <a:t>Установіть відповідність між назвами та призначенням типів даних СУБД MS Access.</a:t>
            </a:r>
            <a:endParaRPr lang="uk-UA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378200" y="1505129"/>
            <a:ext cx="8559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1)для зберігання значень дат і часу</a:t>
            </a:r>
          </a:p>
          <a:p>
            <a:r>
              <a:rPr lang="uk-UA" sz="2800" dirty="0" smtClean="0"/>
              <a:t>2) для алфавітно-цифрових символів, включаючи текст, а також текст і цифри, які не використовуються в обчисленнях</a:t>
            </a:r>
          </a:p>
          <a:p>
            <a:r>
              <a:rPr lang="uk-UA" sz="2800" dirty="0" smtClean="0"/>
              <a:t>3) для формування унікальних значень, які можуть застосовуватись як первинний ключ</a:t>
            </a:r>
          </a:p>
          <a:p>
            <a:r>
              <a:rPr lang="uk-UA" sz="2800" dirty="0" smtClean="0"/>
              <a:t>4) для числових значень (цілих або дробових), які використовуються в обчисленнях</a:t>
            </a:r>
          </a:p>
          <a:p>
            <a:r>
              <a:rPr lang="uk-UA" sz="2800" dirty="0" smtClean="0"/>
              <a:t>5) для тексту, розмір якого перевищує 255 символів, або для тексту, у якому використовується RTF-форматування  </a:t>
            </a:r>
            <a:endParaRPr lang="uk-UA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" y="5458778"/>
            <a:ext cx="3045551" cy="1181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1254" y="63500"/>
            <a:ext cx="918345" cy="144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2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55600" y="169565"/>
            <a:ext cx="10655300" cy="153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158740"/>
            <a:ext cx="1012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/>
              <a:t>Установіть відповідність між назвами та призначенням типів даних СУБД MS Access.</a:t>
            </a:r>
            <a:endParaRPr lang="uk-UA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0" y="1667877"/>
            <a:ext cx="34417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А) грошовий</a:t>
            </a:r>
          </a:p>
          <a:p>
            <a:r>
              <a:rPr lang="uk-UA" sz="2800" dirty="0" smtClean="0"/>
              <a:t>B) поле об’єкта OLE</a:t>
            </a:r>
          </a:p>
          <a:p>
            <a:r>
              <a:rPr lang="uk-UA" sz="2800" dirty="0" smtClean="0"/>
              <a:t>C) логічний</a:t>
            </a:r>
          </a:p>
          <a:p>
            <a:r>
              <a:rPr lang="uk-UA" sz="2800" dirty="0" smtClean="0"/>
              <a:t>D) вкладення</a:t>
            </a:r>
          </a:p>
          <a:p>
            <a:r>
              <a:rPr lang="uk-UA" sz="2800" dirty="0" smtClean="0"/>
              <a:t>E) гіперпосилання</a:t>
            </a:r>
          </a:p>
          <a:p>
            <a:endParaRPr lang="uk-UA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49" y="5488643"/>
            <a:ext cx="3045551" cy="1181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29100" y="1498600"/>
            <a:ext cx="77851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1) для зберігання цифрових зображень і будь-яких двійкових файлів або файлів, створених за допомогою інших додатків MS Office</a:t>
            </a:r>
          </a:p>
          <a:p>
            <a:r>
              <a:rPr lang="uk-UA" sz="2800" dirty="0" smtClean="0"/>
              <a:t>2) для зберігання гіперпосилань, які забезпечують доступ до веб-сторінок, або до файлів, або на об’єкти MS Access, які зберігаються в базі даних</a:t>
            </a:r>
          </a:p>
          <a:p>
            <a:r>
              <a:rPr lang="uk-UA" sz="2800" dirty="0" smtClean="0"/>
              <a:t>3) для зберігання об’єктів  </a:t>
            </a:r>
            <a:r>
              <a:rPr lang="uk-UA" sz="2800" dirty="0" err="1" smtClean="0"/>
              <a:t>Object</a:t>
            </a:r>
            <a:r>
              <a:rPr lang="uk-UA" sz="2800" dirty="0" smtClean="0"/>
              <a:t> </a:t>
            </a:r>
            <a:r>
              <a:rPr lang="uk-UA" sz="2800" dirty="0" err="1" smtClean="0"/>
              <a:t>Linking</a:t>
            </a:r>
            <a:r>
              <a:rPr lang="uk-UA" sz="2800" dirty="0" smtClean="0"/>
              <a:t> </a:t>
            </a:r>
            <a:r>
              <a:rPr lang="uk-UA" sz="2800" dirty="0" err="1" smtClean="0"/>
              <a:t>and</a:t>
            </a:r>
            <a:r>
              <a:rPr lang="uk-UA" sz="2800" dirty="0" smtClean="0"/>
              <a:t> </a:t>
            </a:r>
            <a:r>
              <a:rPr lang="uk-UA" sz="2800" dirty="0" err="1" smtClean="0"/>
              <a:t>Embedding</a:t>
            </a:r>
            <a:r>
              <a:rPr lang="uk-UA" sz="2800" dirty="0" smtClean="0"/>
              <a:t> з інших програм Windows</a:t>
            </a:r>
          </a:p>
          <a:p>
            <a:r>
              <a:rPr lang="uk-UA" sz="2800" dirty="0" smtClean="0"/>
              <a:t>4) для зберігання грошових значень</a:t>
            </a:r>
          </a:p>
          <a:p>
            <a:r>
              <a:rPr lang="uk-UA" sz="2800" dirty="0" smtClean="0"/>
              <a:t>5) для логічних значень: Так/Ні, Істина/Хиба, </a:t>
            </a:r>
            <a:r>
              <a:rPr lang="uk-UA" sz="2800" dirty="0" err="1" smtClean="0"/>
              <a:t>Вкл</a:t>
            </a:r>
            <a:r>
              <a:rPr lang="uk-UA" sz="2800" dirty="0" smtClean="0"/>
              <a:t>./</a:t>
            </a:r>
            <a:r>
              <a:rPr lang="uk-UA" sz="2800" dirty="0" err="1" smtClean="0"/>
              <a:t>Викл</a:t>
            </a:r>
            <a:r>
              <a:rPr lang="uk-UA" sz="2800" dirty="0" smtClean="0"/>
              <a:t>. чи </a:t>
            </a:r>
            <a:r>
              <a:rPr lang="uk-UA" sz="2800" dirty="0" err="1" smtClean="0"/>
              <a:t>True</a:t>
            </a:r>
            <a:r>
              <a:rPr lang="uk-UA" sz="2800" dirty="0" smtClean="0"/>
              <a:t>/</a:t>
            </a:r>
            <a:r>
              <a:rPr lang="uk-UA" sz="2800" dirty="0" err="1" smtClean="0"/>
              <a:t>False</a:t>
            </a:r>
            <a:r>
              <a:rPr lang="uk-UA" sz="2800" dirty="0" smtClean="0"/>
              <a:t>  </a:t>
            </a:r>
          </a:p>
          <a:p>
            <a:endParaRPr lang="uk-UA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900" y="63500"/>
            <a:ext cx="1028700" cy="161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4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15367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Майстер підстановок дає змогу створювати поле, у якому …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9200" y="2628900"/>
            <a:ext cx="965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/>
              <a:t>у вигляді списку, що розкривається, </a:t>
            </a:r>
            <a:r>
              <a:rPr lang="uk-UA" sz="3600" dirty="0" smtClean="0"/>
              <a:t>відображаються </a:t>
            </a:r>
            <a:r>
              <a:rPr lang="uk-UA" sz="3600" dirty="0"/>
              <a:t>значення з іншої таблиці, запиту або списку </a:t>
            </a:r>
            <a:r>
              <a:rPr lang="uk-UA" sz="3600" dirty="0" smtClean="0"/>
              <a:t>значень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5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800100"/>
            <a:ext cx="10655300" cy="3517900"/>
          </a:xfrm>
        </p:spPr>
        <p:txBody>
          <a:bodyPr/>
          <a:lstStyle/>
          <a:p>
            <a:r>
              <a:rPr lang="uk-UA" b="1" dirty="0"/>
              <a:t>Система управління базами даних </a:t>
            </a:r>
            <a:r>
              <a:rPr lang="en-US" b="1" dirty="0"/>
              <a:t>Microsoft Access</a:t>
            </a:r>
            <a:r>
              <a:rPr lang="uk-UA" b="1" dirty="0"/>
              <a:t>.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Робота </a:t>
            </a:r>
            <a:r>
              <a:rPr lang="uk-UA" b="1" dirty="0"/>
              <a:t>з таблицями, формами, запитами, </a:t>
            </a:r>
            <a:r>
              <a:rPr lang="uk-UA" b="1" dirty="0" smtClean="0"/>
              <a:t>звітами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01430"/>
            <a:ext cx="343844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4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816100"/>
            <a:ext cx="11404600" cy="3962400"/>
          </a:xfrm>
        </p:spPr>
        <p:txBody>
          <a:bodyPr>
            <a:normAutofit/>
          </a:bodyPr>
          <a:lstStyle/>
          <a:p>
            <a:pPr algn="l"/>
            <a:r>
              <a:rPr lang="uk-UA" sz="4400" dirty="0" smtClean="0"/>
              <a:t>A) яке носить унікальне ім’я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uk-UA" sz="4400" dirty="0" smtClean="0"/>
              <a:t>B) значення в якому не можуть повторюватися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uk-UA" sz="4400" dirty="0" smtClean="0"/>
              <a:t>C) значення якого можуть бути порожніми або нульовими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uk-UA" sz="4400" dirty="0" smtClean="0"/>
              <a:t>D) яке містить унікальні відомості про майбутні записи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99" y="228600"/>
            <a:ext cx="102626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/>
              <a:t>Укажіть, яке поле таблиці в СУБД МS Access може бути ключовим.</a:t>
            </a:r>
            <a:endParaRPr lang="ru-RU" sz="4000" dirty="0"/>
          </a:p>
          <a:p>
            <a:r>
              <a:rPr lang="uk-UA" sz="4000" dirty="0"/>
              <a:t> 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6939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816100"/>
            <a:ext cx="11404600" cy="3962400"/>
          </a:xfrm>
        </p:spPr>
        <p:txBody>
          <a:bodyPr>
            <a:normAutofit fontScale="90000"/>
          </a:bodyPr>
          <a:lstStyle/>
          <a:p>
            <a:pPr algn="l"/>
            <a:r>
              <a:rPr lang="uk-UA" sz="4400" dirty="0" smtClean="0"/>
              <a:t>A) Прізвище</a:t>
            </a:r>
            <a:br>
              <a:rPr lang="uk-UA" sz="4400" dirty="0" smtClean="0"/>
            </a:br>
            <a:r>
              <a:rPr lang="uk-UA" sz="4400" dirty="0" smtClean="0"/>
              <a:t>B) Табельний номер</a:t>
            </a:r>
            <a:br>
              <a:rPr lang="uk-UA" sz="4400" dirty="0" smtClean="0"/>
            </a:br>
            <a:r>
              <a:rPr lang="uk-UA" sz="4400" dirty="0" smtClean="0"/>
              <a:t>C) Дата народження</a:t>
            </a:r>
            <a:br>
              <a:rPr lang="uk-UA" sz="4400" dirty="0" smtClean="0"/>
            </a:br>
            <a:r>
              <a:rPr lang="uk-UA" sz="4400" dirty="0" smtClean="0"/>
              <a:t>D) Адреса</a:t>
            </a:r>
            <a:br>
              <a:rPr lang="uk-UA" sz="4400" dirty="0" smtClean="0"/>
            </a:br>
            <a:r>
              <a:rPr lang="uk-UA" sz="4400" dirty="0" smtClean="0"/>
              <a:t>Е) Номер залікової книжки</a:t>
            </a:r>
            <a:br>
              <a:rPr lang="uk-UA" sz="4400" dirty="0" smtClean="0"/>
            </a:br>
            <a:r>
              <a:rPr lang="en-US" sz="4400" dirty="0" smtClean="0"/>
              <a:t>F) </a:t>
            </a:r>
            <a:r>
              <a:rPr lang="uk-UA" sz="4400" dirty="0" smtClean="0"/>
              <a:t>Серія і номер паспорту</a:t>
            </a:r>
            <a:br>
              <a:rPr lang="uk-UA" sz="4400" dirty="0" smtClean="0"/>
            </a:br>
            <a:r>
              <a:rPr lang="en-US" sz="4400" dirty="0" smtClean="0"/>
              <a:t>G) </a:t>
            </a:r>
            <a:r>
              <a:rPr lang="uk-UA" sz="4400" dirty="0" smtClean="0"/>
              <a:t>Номерний знак  автомобіля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99" y="228600"/>
            <a:ext cx="102626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Виберіть поля, які можуть бути ключовими:</a:t>
            </a:r>
            <a:endParaRPr lang="ru-RU" sz="4000" dirty="0"/>
          </a:p>
          <a:p>
            <a:r>
              <a:rPr lang="uk-UA" sz="4000" dirty="0"/>
              <a:t> 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412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atin typeface="Calibri" panose="020F0502020204030204" pitchFamily="34" charset="0"/>
              </a:rPr>
              <a:t>Назвіть основні об</a:t>
            </a:r>
            <a:r>
              <a:rPr lang="en-US" dirty="0" smtClean="0">
                <a:latin typeface="Calibri" panose="020F0502020204030204" pitchFamily="34" charset="0"/>
              </a:rPr>
              <a:t>’</a:t>
            </a:r>
            <a:r>
              <a:rPr lang="uk-UA" dirty="0" err="1" smtClean="0">
                <a:latin typeface="Calibri" panose="020F0502020204030204" pitchFamily="34" charset="0"/>
              </a:rPr>
              <a:t>єкти</a:t>
            </a:r>
            <a:r>
              <a:rPr lang="uk-UA" dirty="0" smtClean="0">
                <a:latin typeface="Calibri" panose="020F0502020204030204" pitchFamily="34" charset="0"/>
              </a:rPr>
              <a:t> бази даних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10000" y="1992313"/>
            <a:ext cx="3111500" cy="435133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Таблиці</a:t>
            </a:r>
          </a:p>
          <a:p>
            <a:r>
              <a:rPr lang="uk-UA" sz="3200" dirty="0" smtClean="0"/>
              <a:t>Форми</a:t>
            </a:r>
          </a:p>
          <a:p>
            <a:r>
              <a:rPr lang="uk-UA" sz="3600" dirty="0" smtClean="0"/>
              <a:t>Запити</a:t>
            </a:r>
          </a:p>
          <a:p>
            <a:r>
              <a:rPr lang="uk-UA" sz="3200" dirty="0" smtClean="0"/>
              <a:t>Звіти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9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>
                <a:latin typeface="Calibri" panose="020F0502020204030204" pitchFamily="34" charset="0"/>
              </a:rPr>
              <a:t>Для чого призначені таблиці?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altLang="ru-RU" sz="3200" b="1" u="sng" dirty="0">
                <a:solidFill>
                  <a:prstClr val="black"/>
                </a:solidFill>
              </a:rPr>
              <a:t>Таблиці</a:t>
            </a:r>
            <a:r>
              <a:rPr lang="uk-UA" altLang="ru-RU" sz="3200" dirty="0">
                <a:solidFill>
                  <a:prstClr val="black"/>
                </a:solidFill>
              </a:rPr>
              <a:t> – основні об</a:t>
            </a:r>
            <a:r>
              <a:rPr lang="en-US" altLang="ru-RU" sz="3200" dirty="0">
                <a:solidFill>
                  <a:prstClr val="black"/>
                </a:solidFill>
              </a:rPr>
              <a:t>’</a:t>
            </a:r>
            <a:r>
              <a:rPr lang="uk-UA" altLang="ru-RU" sz="3200" dirty="0" err="1">
                <a:solidFill>
                  <a:prstClr val="black"/>
                </a:solidFill>
              </a:rPr>
              <a:t>єкти</a:t>
            </a:r>
            <a:r>
              <a:rPr lang="uk-UA" altLang="ru-RU" sz="3200" dirty="0">
                <a:solidFill>
                  <a:prstClr val="black"/>
                </a:solidFill>
              </a:rPr>
              <a:t> </a:t>
            </a:r>
            <a:r>
              <a:rPr lang="uk-UA" altLang="ru-RU" sz="4000" dirty="0">
                <a:solidFill>
                  <a:prstClr val="black"/>
                </a:solidFill>
              </a:rPr>
              <a:t>бази</a:t>
            </a:r>
            <a:r>
              <a:rPr lang="uk-UA" altLang="ru-RU" sz="3200" dirty="0">
                <a:solidFill>
                  <a:prstClr val="black"/>
                </a:solidFill>
              </a:rPr>
              <a:t> даних, де зберігаються </a:t>
            </a:r>
            <a:r>
              <a:rPr lang="uk-UA" altLang="ru-RU" sz="3200" dirty="0" smtClean="0">
                <a:solidFill>
                  <a:prstClr val="black"/>
                </a:solidFill>
              </a:rPr>
              <a:t>дані.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395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>
                <a:latin typeface="Calibri" panose="020F0502020204030204" pitchFamily="34" charset="0"/>
              </a:rPr>
              <a:t>Для чого призначені форми?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altLang="ru-RU" sz="4000" b="1" u="sng" dirty="0"/>
              <a:t>Форми</a:t>
            </a:r>
            <a:r>
              <a:rPr lang="uk-UA" altLang="ru-RU" sz="4000" dirty="0"/>
              <a:t> – призначені для введення, перегляду та корегування </a:t>
            </a:r>
            <a:r>
              <a:rPr lang="uk-UA" altLang="ru-RU" sz="4000" dirty="0" err="1"/>
              <a:t>взаємопов</a:t>
            </a:r>
            <a:r>
              <a:rPr lang="en-US" altLang="ru-RU" sz="4000" dirty="0"/>
              <a:t>’</a:t>
            </a:r>
            <a:r>
              <a:rPr lang="uk-UA" altLang="ru-RU" sz="4000" dirty="0" err="1"/>
              <a:t>язаних</a:t>
            </a:r>
            <a:r>
              <a:rPr lang="uk-UA" altLang="ru-RU" sz="4000" dirty="0"/>
              <a:t> даних у зручному </a:t>
            </a:r>
            <a:r>
              <a:rPr lang="uk-UA" altLang="ru-RU" sz="4000" dirty="0" smtClean="0"/>
              <a:t>вигляді.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0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6300" y="2247900"/>
            <a:ext cx="10515600" cy="3886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A</a:t>
            </a:r>
            <a:r>
              <a:rPr lang="uk-UA" dirty="0"/>
              <a:t>) редагувати дані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B) упорядковувати дані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C) здійснювати пошук даних за заданими умовами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D) вводити нові дані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E) передавати дані електронною поштою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8000" y="304800"/>
            <a:ext cx="10655300" cy="153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/>
              <a:t>Укажіть дії, які можна виконувати з даними за </a:t>
            </a:r>
            <a:r>
              <a:rPr lang="uk-UA" dirty="0" smtClean="0"/>
              <a:t>допомогою </a:t>
            </a:r>
            <a:r>
              <a:rPr lang="uk-UA" dirty="0"/>
              <a:t>об’єкта </a:t>
            </a:r>
            <a:r>
              <a:rPr lang="uk-UA" dirty="0" smtClean="0"/>
              <a:t>Форма СУБД </a:t>
            </a:r>
            <a:r>
              <a:rPr lang="uk-UA" dirty="0"/>
              <a:t>MS Access</a:t>
            </a:r>
            <a:r>
              <a:rPr lang="uk-UA" dirty="0" smtClean="0"/>
              <a:t>.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9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dirty="0" smtClean="0">
                <a:latin typeface="Calibri" panose="020F0502020204030204" pitchFamily="34" charset="0"/>
              </a:rPr>
              <a:t>Для чого призначені звіти?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altLang="ru-RU" b="1" u="sng" dirty="0"/>
              <a:t>Звіти</a:t>
            </a:r>
            <a:r>
              <a:rPr lang="uk-UA" altLang="ru-RU" dirty="0"/>
              <a:t> – формування даних у зручному для перегляду вигляді і при потребі їх друкування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342612"/>
            <a:ext cx="1027631" cy="16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1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dirty="0" smtClean="0">
                <a:latin typeface="Calibri" panose="020F0502020204030204" pitchFamily="34" charset="0"/>
              </a:rPr>
              <a:t>Для чого призначені запити?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altLang="ru-RU" sz="4000" b="1" u="sng" dirty="0"/>
              <a:t>Запити</a:t>
            </a:r>
            <a:r>
              <a:rPr lang="uk-UA" altLang="ru-RU" sz="4000" dirty="0"/>
              <a:t> – </a:t>
            </a:r>
            <a:r>
              <a:rPr lang="uk-UA" altLang="ru-RU" sz="4000" dirty="0" smtClean="0"/>
              <a:t>призначені </a:t>
            </a:r>
            <a:r>
              <a:rPr lang="uk-UA" altLang="ru-RU" sz="4000" dirty="0"/>
              <a:t>для вибору потрібних даних з однієї або кількох </a:t>
            </a:r>
            <a:r>
              <a:rPr lang="uk-UA" altLang="ru-RU" sz="4000" dirty="0" err="1"/>
              <a:t>взаємопов</a:t>
            </a:r>
            <a:r>
              <a:rPr lang="en-US" altLang="ru-RU" sz="4000" dirty="0"/>
              <a:t>’</a:t>
            </a:r>
            <a:r>
              <a:rPr lang="uk-UA" altLang="ru-RU" sz="4000" dirty="0" err="1"/>
              <a:t>язаних</a:t>
            </a:r>
            <a:r>
              <a:rPr lang="uk-UA" altLang="ru-RU" sz="4000" dirty="0"/>
              <a:t> таблиць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282802"/>
            <a:ext cx="1065731" cy="167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9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955800"/>
            <a:ext cx="9753600" cy="382270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A</a:t>
            </a:r>
            <a:r>
              <a:rPr lang="uk-UA" sz="4400" dirty="0"/>
              <a:t>) форма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B) звіт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C) таблиця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D) запит</a:t>
            </a:r>
            <a:r>
              <a:rPr lang="ru-RU" sz="4400" dirty="0" smtClean="0">
                <a:effectLst/>
              </a:rPr>
              <a:t> </a:t>
            </a:r>
            <a:r>
              <a:rPr lang="uk-UA" sz="4400" dirty="0"/>
              <a:t> 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>
              <a:latin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228600"/>
            <a:ext cx="9372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Укажіть об’єкт, без якого не може існувати база даних.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8571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438400"/>
            <a:ext cx="9753600" cy="3340100"/>
          </a:xfrm>
        </p:spPr>
        <p:txBody>
          <a:bodyPr>
            <a:normAutofit/>
          </a:bodyPr>
          <a:lstStyle/>
          <a:p>
            <a:r>
              <a:rPr lang="uk-UA" sz="4400" dirty="0"/>
              <a:t>A) не містить жодних даних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B) містить дані про структуру таблиці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C) містить формули для обчислення значень полів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uk-UA" sz="4400" dirty="0"/>
              <a:t>D) існувати не може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99" y="228600"/>
            <a:ext cx="102626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Укажіть </a:t>
            </a:r>
            <a:r>
              <a:rPr lang="uk-UA" sz="4000" dirty="0"/>
              <a:t>правильне закінчення твердження: «Порожня таблиця СУБД MS Access, тобто </a:t>
            </a:r>
            <a:r>
              <a:rPr lang="uk-UA" sz="4000" dirty="0" smtClean="0"/>
              <a:t>таблиця</a:t>
            </a:r>
            <a:r>
              <a:rPr lang="uk-UA" sz="4000" dirty="0"/>
              <a:t>, у якій немає жодного запису, ...».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5952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800100"/>
            <a:ext cx="10655300" cy="3543300"/>
          </a:xfrm>
        </p:spPr>
        <p:txBody>
          <a:bodyPr/>
          <a:lstStyle/>
          <a:p>
            <a:r>
              <a:rPr lang="uk-UA" b="1" i="1" dirty="0"/>
              <a:t>Перевірка знань, умінь та </a:t>
            </a:r>
            <a:r>
              <a:rPr lang="uk-UA" b="1" i="1" dirty="0" smtClean="0"/>
              <a:t>навичок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77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dirty="0" smtClean="0">
                <a:latin typeface="Calibri" panose="020F0502020204030204" pitchFamily="34" charset="0"/>
              </a:rPr>
              <a:t>Таблиці, форми, запити та звіти. Це все один файл бази даних чи різні?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Це все один файл.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6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9179" y="673100"/>
            <a:ext cx="9753600" cy="15367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>
                <a:latin typeface="Calibri" panose="020F0502020204030204" pitchFamily="34" charset="0"/>
              </a:rPr>
              <a:t>Яке розширення має файл бази даних </a:t>
            </a:r>
            <a:r>
              <a:rPr lang="en-US" dirty="0" smtClean="0">
                <a:latin typeface="Calibri" panose="020F0502020204030204" pitchFamily="34" charset="0"/>
              </a:rPr>
              <a:t>Microsoft Access</a:t>
            </a:r>
            <a:r>
              <a:rPr lang="uk-UA" dirty="0" smtClean="0">
                <a:latin typeface="Calibri" panose="020F0502020204030204" pitchFamily="34" charset="0"/>
              </a:rPr>
              <a:t>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0600" y="2768600"/>
            <a:ext cx="5575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*.</a:t>
            </a:r>
            <a:r>
              <a:rPr lang="en-US" sz="3600" dirty="0" err="1" smtClean="0"/>
              <a:t>mdb</a:t>
            </a:r>
            <a:endParaRPr lang="en-US" sz="3600" dirty="0" smtClean="0"/>
          </a:p>
          <a:p>
            <a:r>
              <a:rPr lang="en-US" sz="3600" dirty="0" smtClean="0"/>
              <a:t>*.</a:t>
            </a:r>
            <a:r>
              <a:rPr lang="en-US" sz="3600" dirty="0" err="1" smtClean="0"/>
              <a:t>accdb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8855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2676624"/>
            <a:ext cx="10655300" cy="27051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/>
              <a:t>A</a:t>
            </a:r>
            <a:r>
              <a:rPr lang="uk-UA" sz="3600" dirty="0"/>
              <a:t>) застосувати фільтр до бази даних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sz="3600" dirty="0"/>
              <a:t>B) створити звіт за допомогою таблиці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sz="3600" dirty="0"/>
              <a:t>C) додати запис до таблиці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sz="3600" dirty="0"/>
              <a:t>D) додати поле до таблиці</a:t>
            </a:r>
            <a:r>
              <a:rPr lang="ru-RU" sz="3600" dirty="0" smtClean="0">
                <a:effectLst/>
              </a:rPr>
              <a:t> </a:t>
            </a:r>
            <a:r>
              <a:rPr lang="uk-UA" sz="3600" dirty="0"/>
              <a:t> 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9000" y="368300"/>
            <a:ext cx="1013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/>
              <a:t>Укажіть дію, яку потрібно виконати для додавання особистих даних нового </a:t>
            </a:r>
            <a:r>
              <a:rPr lang="uk-UA" sz="3600" dirty="0" smtClean="0"/>
              <a:t>студента до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sz="3600" dirty="0"/>
              <a:t>таблиці </a:t>
            </a:r>
            <a:r>
              <a:rPr lang="uk-UA" sz="3600" dirty="0" smtClean="0"/>
              <a:t>Студенти СУБД </a:t>
            </a:r>
            <a:r>
              <a:rPr lang="uk-UA" sz="3600" dirty="0"/>
              <a:t>MS Access.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Яке </a:t>
            </a:r>
            <a:r>
              <a:rPr lang="ru-RU" dirty="0" err="1"/>
              <a:t>призначення</a:t>
            </a:r>
            <a:r>
              <a:rPr lang="ru-RU" dirty="0"/>
              <a:t> </a:t>
            </a:r>
            <a:r>
              <a:rPr lang="ru-RU" dirty="0" err="1"/>
              <a:t>вікна</a:t>
            </a:r>
            <a:r>
              <a:rPr lang="ru-RU" dirty="0"/>
              <a:t> «Схема данных»?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а) це універсальний засіб обслуговування </a:t>
            </a:r>
            <a:r>
              <a:rPr lang="uk-UA" dirty="0" err="1" smtClean="0"/>
              <a:t>зв’язків</a:t>
            </a:r>
            <a:r>
              <a:rPr lang="uk-UA" dirty="0" smtClean="0"/>
              <a:t> між таблицями;</a:t>
            </a:r>
          </a:p>
          <a:p>
            <a:pPr marL="0" indent="0">
              <a:buNone/>
            </a:pPr>
            <a:r>
              <a:rPr lang="uk-UA" dirty="0" smtClean="0"/>
              <a:t>б) для перегляду полів таблиці;</a:t>
            </a:r>
          </a:p>
          <a:p>
            <a:pPr marL="0" indent="0">
              <a:buNone/>
            </a:pPr>
            <a:r>
              <a:rPr lang="uk-UA" dirty="0" smtClean="0"/>
              <a:t>в) для редагування записів;</a:t>
            </a:r>
          </a:p>
          <a:p>
            <a:pPr marL="0" indent="0">
              <a:buNone/>
            </a:pPr>
            <a:r>
              <a:rPr lang="uk-UA" dirty="0" smtClean="0"/>
              <a:t>г) це система створення </a:t>
            </a:r>
            <a:r>
              <a:rPr lang="uk-UA" dirty="0" err="1" smtClean="0"/>
              <a:t>зв’язків</a:t>
            </a:r>
            <a:r>
              <a:rPr lang="uk-UA" dirty="0" smtClean="0"/>
              <a:t> між формами та запитами.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558" y="5390330"/>
            <a:ext cx="3438442" cy="13351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9179" y="241300"/>
            <a:ext cx="9753600" cy="15367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Які типи </a:t>
            </a:r>
            <a:r>
              <a:rPr lang="uk-UA" dirty="0" err="1" smtClean="0"/>
              <a:t>зв’язків</a:t>
            </a:r>
            <a:r>
              <a:rPr lang="uk-UA" dirty="0" smtClean="0"/>
              <a:t> можуть існувати між таблицями баз даних?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58" y="5403030"/>
            <a:ext cx="3438442" cy="133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4169" y="63500"/>
            <a:ext cx="1205431" cy="18923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96029540"/>
              </p:ext>
            </p:extLst>
          </p:nvPr>
        </p:nvGraphicFramePr>
        <p:xfrm>
          <a:off x="1311503" y="2329134"/>
          <a:ext cx="8568952" cy="2896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8614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800100"/>
            <a:ext cx="10655300" cy="2133600"/>
          </a:xfrm>
        </p:spPr>
        <p:txBody>
          <a:bodyPr/>
          <a:lstStyle/>
          <a:p>
            <a:r>
              <a:rPr lang="ru-RU" b="1" i="1" dirty="0" err="1" smtClean="0">
                <a:latin typeface="Calibri" panose="020F0502020204030204" pitchFamily="34" charset="0"/>
              </a:rPr>
              <a:t>Що</a:t>
            </a:r>
            <a:r>
              <a:rPr lang="ru-RU" b="1" i="1" dirty="0" smtClean="0">
                <a:latin typeface="Calibri" panose="020F0502020204030204" pitchFamily="34" charset="0"/>
              </a:rPr>
              <a:t> </a:t>
            </a:r>
            <a:r>
              <a:rPr lang="ru-RU" b="1" i="1" dirty="0" err="1" smtClean="0">
                <a:latin typeface="Calibri" panose="020F0502020204030204" pitchFamily="34" charset="0"/>
              </a:rPr>
              <a:t>таке</a:t>
            </a:r>
            <a:r>
              <a:rPr lang="ru-RU" b="1" i="1" dirty="0" smtClean="0">
                <a:latin typeface="Calibri" panose="020F0502020204030204" pitchFamily="34" charset="0"/>
              </a:rPr>
              <a:t> база </a:t>
            </a:r>
            <a:r>
              <a:rPr lang="ru-RU" b="1" i="1" dirty="0" err="1" smtClean="0">
                <a:latin typeface="Calibri" panose="020F0502020204030204" pitchFamily="34" charset="0"/>
              </a:rPr>
              <a:t>даних</a:t>
            </a:r>
            <a:r>
              <a:rPr lang="ru-RU" b="1" i="1" dirty="0" smtClean="0">
                <a:latin typeface="Calibri" panose="020F0502020204030204" pitchFamily="34" charset="0"/>
              </a:rPr>
              <a:t>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86200"/>
            <a:ext cx="9385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 - </a:t>
            </a:r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 err="1"/>
              <a:t>поіменована</a:t>
            </a:r>
            <a:r>
              <a:rPr lang="ru-RU" sz="3200" dirty="0"/>
              <a:t>, </a:t>
            </a:r>
            <a:r>
              <a:rPr lang="ru-RU" sz="3200" dirty="0" err="1"/>
              <a:t>структурована</a:t>
            </a:r>
            <a:r>
              <a:rPr lang="ru-RU" sz="3200" dirty="0"/>
              <a:t> </a:t>
            </a:r>
            <a:r>
              <a:rPr lang="ru-RU" sz="3200" dirty="0" err="1"/>
              <a:t>сукупність</a:t>
            </a:r>
            <a:r>
              <a:rPr lang="ru-RU" sz="3200" dirty="0"/>
              <a:t>    </a:t>
            </a:r>
            <a:r>
              <a:rPr lang="ru-RU" sz="3200" dirty="0" err="1"/>
              <a:t>взаємопов'язаних</a:t>
            </a:r>
            <a:r>
              <a:rPr lang="ru-RU" sz="3200" dirty="0"/>
              <a:t> </a:t>
            </a:r>
            <a:r>
              <a:rPr lang="ru-RU" sz="3200" dirty="0" err="1"/>
              <a:t>даних</a:t>
            </a:r>
            <a:r>
              <a:rPr lang="ru-RU" sz="3200" dirty="0"/>
              <a:t>, </a:t>
            </a:r>
            <a:r>
              <a:rPr lang="ru-RU" sz="3200" dirty="0" err="1"/>
              <a:t>які</a:t>
            </a:r>
            <a:r>
              <a:rPr lang="ru-RU" sz="3200" dirty="0"/>
              <a:t> належать до </a:t>
            </a:r>
            <a:r>
              <a:rPr lang="ru-RU" sz="3200" dirty="0" err="1"/>
              <a:t>певної</a:t>
            </a:r>
            <a:r>
              <a:rPr lang="ru-RU" sz="3200" dirty="0"/>
              <a:t> </a:t>
            </a:r>
            <a:r>
              <a:rPr lang="ru-RU" sz="3200" dirty="0" err="1"/>
              <a:t>предметної</a:t>
            </a:r>
            <a:r>
              <a:rPr lang="ru-RU" sz="3200" dirty="0"/>
              <a:t>  </a:t>
            </a:r>
            <a:r>
              <a:rPr lang="ru-RU" sz="3200" dirty="0" err="1"/>
              <a:t>області</a:t>
            </a:r>
            <a:r>
              <a:rPr lang="ru-RU" sz="3200" dirty="0"/>
              <a:t>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04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4200" y="63500"/>
            <a:ext cx="10655300" cy="2070100"/>
          </a:xfrm>
        </p:spPr>
        <p:txBody>
          <a:bodyPr/>
          <a:lstStyle/>
          <a:p>
            <a:r>
              <a:rPr lang="ru-RU" b="1" i="1" dirty="0" err="1" smtClean="0">
                <a:latin typeface="Calibri" panose="020F0502020204030204" pitchFamily="34" charset="0"/>
              </a:rPr>
              <a:t>Що</a:t>
            </a:r>
            <a:r>
              <a:rPr lang="ru-RU" b="1" i="1" dirty="0" smtClean="0">
                <a:latin typeface="Calibri" panose="020F0502020204030204" pitchFamily="34" charset="0"/>
              </a:rPr>
              <a:t> </a:t>
            </a:r>
            <a:r>
              <a:rPr lang="ru-RU" b="1" i="1" dirty="0" err="1" smtClean="0">
                <a:latin typeface="Calibri" panose="020F0502020204030204" pitchFamily="34" charset="0"/>
              </a:rPr>
              <a:t>таке</a:t>
            </a:r>
            <a:r>
              <a:rPr lang="ru-RU" b="1" i="1" dirty="0" smtClean="0">
                <a:latin typeface="Calibri" panose="020F0502020204030204" pitchFamily="34" charset="0"/>
              </a:rPr>
              <a:t> СУБД?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92200" y="2654300"/>
            <a:ext cx="9753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	СУБД - </a:t>
            </a:r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/>
              <a:t>комплекс </a:t>
            </a:r>
            <a:r>
              <a:rPr lang="ru-RU" sz="3200" dirty="0" err="1"/>
              <a:t>програмних</a:t>
            </a:r>
            <a:r>
              <a:rPr lang="ru-RU" sz="3200" dirty="0"/>
              <a:t> і </a:t>
            </a:r>
            <a:r>
              <a:rPr lang="ru-RU" sz="3200" dirty="0" err="1"/>
              <a:t>мовних</a:t>
            </a:r>
            <a:r>
              <a:rPr lang="ru-RU" sz="3200" dirty="0"/>
              <a:t> </a:t>
            </a:r>
            <a:r>
              <a:rPr lang="ru-RU" sz="3200" dirty="0" err="1"/>
              <a:t>засобів</a:t>
            </a:r>
            <a:r>
              <a:rPr lang="ru-RU" sz="3200" dirty="0"/>
              <a:t>, </a:t>
            </a:r>
            <a:r>
              <a:rPr lang="ru-RU" sz="3200" dirty="0" err="1"/>
              <a:t>необхідних</a:t>
            </a:r>
            <a:r>
              <a:rPr lang="ru-RU" sz="3200" dirty="0"/>
              <a:t> для </a:t>
            </a:r>
            <a:r>
              <a:rPr lang="ru-RU" sz="3200" dirty="0" err="1"/>
              <a:t>створення</a:t>
            </a:r>
            <a:r>
              <a:rPr lang="ru-RU" sz="3200" dirty="0"/>
              <a:t> баз </a:t>
            </a:r>
            <a:r>
              <a:rPr lang="ru-RU" sz="3200" dirty="0" err="1"/>
              <a:t>даних</a:t>
            </a:r>
            <a:r>
              <a:rPr lang="ru-RU" sz="3200" dirty="0"/>
              <a:t>, </a:t>
            </a:r>
            <a:r>
              <a:rPr lang="ru-RU" sz="3200" dirty="0" err="1"/>
              <a:t>підтримання</a:t>
            </a:r>
            <a:r>
              <a:rPr lang="ru-RU" sz="3200" dirty="0"/>
              <a:t> </a:t>
            </a:r>
            <a:r>
              <a:rPr lang="ru-RU" sz="3200" dirty="0" err="1"/>
              <a:t>їх</a:t>
            </a:r>
            <a:r>
              <a:rPr lang="ru-RU" sz="3200" dirty="0"/>
              <a:t> в актуальному </a:t>
            </a:r>
            <a:r>
              <a:rPr lang="ru-RU" sz="3200" dirty="0" err="1"/>
              <a:t>стані</a:t>
            </a:r>
            <a:r>
              <a:rPr lang="ru-RU" sz="3200" dirty="0"/>
              <a:t> та </a:t>
            </a:r>
            <a:r>
              <a:rPr lang="ru-RU" sz="3200" dirty="0" err="1"/>
              <a:t>організації</a:t>
            </a:r>
            <a:r>
              <a:rPr lang="ru-RU" sz="3200" dirty="0"/>
              <a:t> </a:t>
            </a:r>
            <a:r>
              <a:rPr lang="ru-RU" sz="3200" dirty="0" err="1"/>
              <a:t>пошуку</a:t>
            </a:r>
            <a:r>
              <a:rPr lang="ru-RU" sz="3200" dirty="0"/>
              <a:t> в них </a:t>
            </a:r>
            <a:r>
              <a:rPr lang="ru-RU" sz="3200" dirty="0" err="1"/>
              <a:t>необхідної</a:t>
            </a:r>
            <a:r>
              <a:rPr lang="ru-RU" sz="3200" dirty="0"/>
              <a:t> </a:t>
            </a:r>
            <a:r>
              <a:rPr lang="ru-RU" sz="3200" dirty="0" err="1"/>
              <a:t>інформації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508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965200"/>
          </a:xfrm>
        </p:spPr>
        <p:txBody>
          <a:bodyPr/>
          <a:lstStyle/>
          <a:p>
            <a:r>
              <a:rPr lang="ru-RU" b="1" i="1" dirty="0" err="1" smtClean="0">
                <a:latin typeface="Calibri" panose="020F0502020204030204" pitchFamily="34" charset="0"/>
              </a:rPr>
              <a:t>Навед</a:t>
            </a:r>
            <a:r>
              <a:rPr lang="uk-UA" b="1" i="1" dirty="0" err="1" smtClean="0">
                <a:latin typeface="Calibri" panose="020F0502020204030204" pitchFamily="34" charset="0"/>
              </a:rPr>
              <a:t>іть</a:t>
            </a:r>
            <a:r>
              <a:rPr lang="uk-UA" b="1" i="1" dirty="0" smtClean="0">
                <a:latin typeface="Calibri" panose="020F0502020204030204" pitchFamily="34" charset="0"/>
              </a:rPr>
              <a:t> приклади баз даних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59000" y="2173981"/>
            <a:ext cx="8013700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uk-UA" altLang="ru-RU" sz="3200" dirty="0">
                <a:solidFill>
                  <a:prstClr val="black"/>
                </a:solidFill>
              </a:rPr>
              <a:t>Система продажу та бронювання залізничних квитків;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uk-UA" altLang="ru-RU" sz="3200" dirty="0">
                <a:solidFill>
                  <a:prstClr val="black"/>
                </a:solidFill>
              </a:rPr>
              <a:t>Система обліку викрадених автомобілів;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uk-UA" altLang="ru-RU" sz="3200" dirty="0">
                <a:solidFill>
                  <a:prstClr val="black"/>
                </a:solidFill>
              </a:rPr>
              <a:t>Система обліку платників податків;</a:t>
            </a:r>
          </a:p>
          <a:p>
            <a:pPr marL="285750" lvl="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uk-UA" altLang="ru-RU" sz="3200" dirty="0">
                <a:solidFill>
                  <a:prstClr val="black"/>
                </a:solidFill>
              </a:rPr>
              <a:t>Система обліку банківських платежів;</a:t>
            </a:r>
          </a:p>
        </p:txBody>
      </p:sp>
    </p:spTree>
    <p:extLst>
      <p:ext uri="{BB962C8B-B14F-4D97-AF65-F5344CB8AC3E}">
        <p14:creationId xmlns:p14="http://schemas.microsoft.com/office/powerpoint/2010/main" val="10849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170" y="197701"/>
            <a:ext cx="10655300" cy="159385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Calibri" panose="020F0502020204030204" pitchFamily="34" charset="0"/>
              </a:rPr>
              <a:t>Які моделі</a:t>
            </a:r>
            <a:r>
              <a:rPr lang="en-US" b="1" i="1" dirty="0" smtClean="0">
                <a:latin typeface="Calibri" panose="020F0502020204030204" pitchFamily="34" charset="0"/>
              </a:rPr>
              <a:t> (</a:t>
            </a:r>
            <a:r>
              <a:rPr lang="uk-UA" b="1" i="1" dirty="0" smtClean="0">
                <a:latin typeface="Calibri" panose="020F0502020204030204" pitchFamily="34" charset="0"/>
              </a:rPr>
              <a:t>види</a:t>
            </a:r>
            <a:r>
              <a:rPr lang="en-US" b="1" i="1" dirty="0" smtClean="0">
                <a:latin typeface="Calibri" panose="020F0502020204030204" pitchFamily="34" charset="0"/>
              </a:rPr>
              <a:t>)</a:t>
            </a:r>
            <a:r>
              <a:rPr lang="uk-UA" b="1" i="1" dirty="0" smtClean="0">
                <a:latin typeface="Calibri" panose="020F0502020204030204" pitchFamily="34" charset="0"/>
              </a:rPr>
              <a:t> баз даних існують?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693" y="63500"/>
            <a:ext cx="978907" cy="15367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3450528" y="2812671"/>
            <a:ext cx="5406465" cy="8983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Моделі баз даних:</a:t>
            </a:r>
            <a:endParaRPr lang="ru-RU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061501" y="3842981"/>
            <a:ext cx="1558343" cy="103030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791821" y="3855860"/>
            <a:ext cx="0" cy="101743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144103" y="3842982"/>
            <a:ext cx="1455313" cy="103030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244233" y="5014269"/>
            <a:ext cx="271878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altLang="ru-RU" sz="4000" i="1" dirty="0" smtClean="0"/>
              <a:t>ІЄРАРХІЧНА</a:t>
            </a:r>
            <a:endParaRPr lang="ru-RU" sz="40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82103" y="5064642"/>
            <a:ext cx="2619435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altLang="ru-RU" sz="4000" b="0" dirty="0" smtClean="0"/>
              <a:t>МЕРЕЖЕВА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20619" y="5064642"/>
            <a:ext cx="2692147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altLang="ru-RU" sz="4000" dirty="0" smtClean="0"/>
              <a:t>РЕЛЯЦІЙНА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8696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900" y="241300"/>
            <a:ext cx="10655300" cy="1473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Calibri" panose="020F0502020204030204" pitchFamily="34" charset="0"/>
              </a:rPr>
              <a:t>Модель якої БД зображена на</a:t>
            </a:r>
            <a:r>
              <a:rPr lang="ru-RU" i="1" dirty="0"/>
              <a:t/>
            </a:r>
            <a:br>
              <a:rPr lang="ru-RU" i="1" dirty="0"/>
            </a:br>
            <a:r>
              <a:rPr lang="uk-UA" b="1" i="1" dirty="0" smtClean="0">
                <a:latin typeface="Calibri" panose="020F0502020204030204" pitchFamily="34" charset="0"/>
              </a:rPr>
              <a:t>рисунку?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525" y="1849887"/>
            <a:ext cx="8477175" cy="399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5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8000" y="304800"/>
            <a:ext cx="10655300" cy="15367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Calibri" panose="020F0502020204030204" pitchFamily="34" charset="0"/>
              </a:rPr>
              <a:t>Модель якої БД зображена на рисунку?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460" y="2542843"/>
            <a:ext cx="10072840" cy="327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7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04C4809-32CE-4D76-8837-BF87A221E8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783</Words>
  <Application>Microsoft Office PowerPoint</Application>
  <PresentationFormat>Широкоэкранный</PresentationFormat>
  <Paragraphs>119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Century Gothic</vt:lpstr>
      <vt:lpstr>Тема Office</vt:lpstr>
      <vt:lpstr>«Ну и запросики у вас!» - сказала база данных и «повисла».  </vt:lpstr>
      <vt:lpstr>Система управління базами даних Microsoft Access.  Робота з таблицями, формами, запитами, звітами</vt:lpstr>
      <vt:lpstr>Перевірка знань, умінь та навичок </vt:lpstr>
      <vt:lpstr>Що таке база даних?</vt:lpstr>
      <vt:lpstr>Що таке СУБД?</vt:lpstr>
      <vt:lpstr>Наведіть приклади баз даних</vt:lpstr>
      <vt:lpstr>Які моделі (види) баз даних існують?</vt:lpstr>
      <vt:lpstr>Модель якої БД зображена на рисунку?</vt:lpstr>
      <vt:lpstr>Модель якої БД зображена на рисунку?</vt:lpstr>
      <vt:lpstr>Модель якої БД зображена на рисунку?</vt:lpstr>
      <vt:lpstr>Поясніть значення поняття «реляційна база даних»</vt:lpstr>
      <vt:lpstr>Що ми називаємо полем в реляційній базі даних?</vt:lpstr>
      <vt:lpstr>Що ми називаємо записом в реляційній базі даних?</vt:lpstr>
      <vt:lpstr>Які існують типи полів таблиці СУБД Microsoft Access 2013?</vt:lpstr>
      <vt:lpstr>Презентация PowerPoint</vt:lpstr>
      <vt:lpstr>Презентация PowerPoint</vt:lpstr>
      <vt:lpstr>Презентация PowerPoint</vt:lpstr>
      <vt:lpstr>Презентация PowerPoint</vt:lpstr>
      <vt:lpstr>Майстер підстановок дає змогу створювати поле, у якому …</vt:lpstr>
      <vt:lpstr>A) яке носить унікальне ім’я B) значення в якому не можуть повторюватися C) значення якого можуть бути порожніми або нульовими D) яке містить унікальні відомості про майбутні записи</vt:lpstr>
      <vt:lpstr>A) Прізвище B) Табельний номер C) Дата народження D) Адреса Е) Номер залікової книжки F) Серія і номер паспорту G) Номерний знак  автомобіля</vt:lpstr>
      <vt:lpstr>Назвіть основні об’єкти бази даних</vt:lpstr>
      <vt:lpstr>Для чого призначені таблиці?</vt:lpstr>
      <vt:lpstr>Для чого призначені форми?</vt:lpstr>
      <vt:lpstr>A) редагувати дані B) упорядковувати дані C) здійснювати пошук даних за заданими умовами D) вводити нові дані E) передавати дані електронною поштою </vt:lpstr>
      <vt:lpstr>Для чого призначені звіти?</vt:lpstr>
      <vt:lpstr>Для чого призначені запити?</vt:lpstr>
      <vt:lpstr>A) форма B) звіт C) таблиця D) запит   </vt:lpstr>
      <vt:lpstr>A) не містить жодних даних B) містить дані про структуру таблиці C) містить формули для обчислення значень полів D) існувати не може</vt:lpstr>
      <vt:lpstr>Таблиці, форми, запити та звіти. Це все один файл бази даних чи різні?</vt:lpstr>
      <vt:lpstr>Яке розширення має файл бази даних Microsoft Access?</vt:lpstr>
      <vt:lpstr>A) застосувати фільтр до бази даних B) створити звіт за допомогою таблиці C) додати запис до таблиці D) додати поле до таблиці   </vt:lpstr>
      <vt:lpstr>Яке призначення вікна «Схема данных»?</vt:lpstr>
      <vt:lpstr>Які типи зв’язків можуть існувати між таблицями баз даних?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2018-02-11T08:30:46Z</dcterms:created>
  <dcterms:modified xsi:type="dcterms:W3CDTF">2018-02-13T22:35:41Z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TC029208979991</vt:lpwstr>
  </property>
</Properties>
</file>